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300" r:id="rId3"/>
    <p:sldId id="301" r:id="rId4"/>
    <p:sldId id="302" r:id="rId5"/>
    <p:sldId id="303" r:id="rId6"/>
    <p:sldId id="304" r:id="rId7"/>
    <p:sldId id="305" r:id="rId8"/>
    <p:sldId id="309" r:id="rId9"/>
    <p:sldId id="311" r:id="rId10"/>
    <p:sldId id="310" r:id="rId11"/>
    <p:sldId id="314" r:id="rId12"/>
    <p:sldId id="312" r:id="rId13"/>
    <p:sldId id="313" r:id="rId14"/>
    <p:sldId id="315" r:id="rId15"/>
    <p:sldId id="316" r:id="rId16"/>
    <p:sldId id="317" r:id="rId17"/>
    <p:sldId id="258" r:id="rId18"/>
    <p:sldId id="262" r:id="rId19"/>
    <p:sldId id="263" r:id="rId20"/>
    <p:sldId id="264" r:id="rId21"/>
    <p:sldId id="265" r:id="rId22"/>
    <p:sldId id="266" r:id="rId23"/>
    <p:sldId id="267" r:id="rId24"/>
    <p:sldId id="295" r:id="rId25"/>
    <p:sldId id="268" r:id="rId26"/>
    <p:sldId id="306" r:id="rId27"/>
    <p:sldId id="269" r:id="rId28"/>
    <p:sldId id="270" r:id="rId29"/>
    <p:sldId id="271" r:id="rId30"/>
    <p:sldId id="308" r:id="rId31"/>
    <p:sldId id="296" r:id="rId32"/>
    <p:sldId id="272" r:id="rId33"/>
    <p:sldId id="291" r:id="rId34"/>
    <p:sldId id="284" r:id="rId35"/>
    <p:sldId id="292" r:id="rId36"/>
    <p:sldId id="293" r:id="rId37"/>
    <p:sldId id="298" r:id="rId38"/>
    <p:sldId id="299" r:id="rId39"/>
    <p:sldId id="286" r:id="rId40"/>
    <p:sldId id="297" r:id="rId41"/>
    <p:sldId id="287" r:id="rId42"/>
    <p:sldId id="288" r:id="rId43"/>
    <p:sldId id="29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85"/>
  </p:normalViewPr>
  <p:slideViewPr>
    <p:cSldViewPr>
      <p:cViewPr varScale="1">
        <p:scale>
          <a:sx n="89" d="100"/>
          <a:sy n="89" d="100"/>
        </p:scale>
        <p:origin x="149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49620-3743-F241-AA66-AADE5FF02DAE}" type="datetimeFigureOut">
              <a:rPr lang="en-US" smtClean="0"/>
              <a:t>9/10/18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26860-D6BA-E947-9609-53BA11C631BA}" type="slidenum">
              <a:rPr lang="en-US" smtClean="0"/>
              <a:t>‹#›</a:t>
            </a:fld>
            <a:endParaRPr lang="en-US"/>
          </a:p>
        </p:txBody>
      </p:sp>
    </p:spTree>
    <p:extLst>
      <p:ext uri="{BB962C8B-B14F-4D97-AF65-F5344CB8AC3E}">
        <p14:creationId xmlns:p14="http://schemas.microsoft.com/office/powerpoint/2010/main" val="73283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53A6AB5E-BCA2-47DD-89D6-1F88394D5B8E}" type="datetimeFigureOut">
              <a:rPr lang="en-US" smtClean="0"/>
              <a:t>9/10/18</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C1CCA242-9B17-473C-AF43-77F30A22489F}"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A6AB5E-BCA2-47DD-89D6-1F88394D5B8E}"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CA242-9B17-473C-AF43-77F30A2248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A6AB5E-BCA2-47DD-89D6-1F88394D5B8E}"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C1CCA242-9B17-473C-AF43-77F30A2248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A6AB5E-BCA2-47DD-89D6-1F88394D5B8E}" type="datetimeFigureOut">
              <a:rPr lang="en-US" smtClean="0"/>
              <a:t>9/10/18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CA242-9B17-473C-AF43-77F30A22489F}"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53A6AB5E-BCA2-47DD-89D6-1F88394D5B8E}" type="datetimeFigureOut">
              <a:rPr lang="en-US" smtClean="0"/>
              <a:t>9/10/18</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C1CCA242-9B17-473C-AF43-77F30A22489F}"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A6AB5E-BCA2-47DD-89D6-1F88394D5B8E}"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CA242-9B17-473C-AF43-77F30A22489F}"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A6AB5E-BCA2-47DD-89D6-1F88394D5B8E}" type="datetimeFigureOut">
              <a:rPr lang="en-US" smtClean="0"/>
              <a:t>9/10/18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CA242-9B17-473C-AF43-77F30A22489F}"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3A6AB5E-BCA2-47DD-89D6-1F88394D5B8E}" type="datetimeFigureOut">
              <a:rPr lang="en-US" smtClean="0"/>
              <a:t>9/10/18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CCA242-9B17-473C-AF43-77F30A22489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3A6AB5E-BCA2-47DD-89D6-1F88394D5B8E}" type="datetimeFigureOut">
              <a:rPr lang="en-US" smtClean="0"/>
              <a:t>9/10/18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CCA242-9B17-473C-AF43-77F30A2248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6AB5E-BCA2-47DD-89D6-1F88394D5B8E}"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C1CCA242-9B17-473C-AF43-77F30A22489F}"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6AB5E-BCA2-47DD-89D6-1F88394D5B8E}" type="datetimeFigureOut">
              <a:rPr lang="en-US" smtClean="0"/>
              <a:t>9/10/18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CA242-9B17-473C-AF43-77F30A22489F}"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53A6AB5E-BCA2-47DD-89D6-1F88394D5B8E}" type="datetimeFigureOut">
              <a:rPr lang="en-US" smtClean="0"/>
              <a:t>9/10/18</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C1CCA242-9B17-473C-AF43-77F30A22489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Experimental Statistics 2</a:t>
            </a:r>
            <a:endParaRPr lang="en-US" dirty="0"/>
          </a:p>
        </p:txBody>
      </p:sp>
      <p:sp>
        <p:nvSpPr>
          <p:cNvPr id="2" name="Title 1"/>
          <p:cNvSpPr>
            <a:spLocks noGrp="1"/>
          </p:cNvSpPr>
          <p:nvPr>
            <p:ph type="title"/>
          </p:nvPr>
        </p:nvSpPr>
        <p:spPr/>
        <p:txBody>
          <a:bodyPr/>
          <a:lstStyle/>
          <a:p>
            <a:r>
              <a:rPr lang="en-US" dirty="0" smtClean="0"/>
              <a:t>Live Session 3</a:t>
            </a:r>
            <a:endParaRPr lang="en-US" dirty="0"/>
          </a:p>
        </p:txBody>
      </p:sp>
    </p:spTree>
    <p:extLst>
      <p:ext uri="{BB962C8B-B14F-4D97-AF65-F5344CB8AC3E}">
        <p14:creationId xmlns:p14="http://schemas.microsoft.com/office/powerpoint/2010/main" val="4166589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it mean to “adjust” for a covariate/predictor?</a:t>
            </a:r>
            <a:endParaRPr lang="en-US" dirty="0"/>
          </a:p>
        </p:txBody>
      </p:sp>
      <p:pic>
        <p:nvPicPr>
          <p:cNvPr id="6" name="Picture 5"/>
          <p:cNvPicPr>
            <a:picLocks noChangeAspect="1"/>
          </p:cNvPicPr>
          <p:nvPr/>
        </p:nvPicPr>
        <p:blipFill>
          <a:blip r:embed="rId2"/>
          <a:stretch>
            <a:fillRect/>
          </a:stretch>
        </p:blipFill>
        <p:spPr>
          <a:xfrm>
            <a:off x="228600" y="1657350"/>
            <a:ext cx="4080711" cy="3143250"/>
          </a:xfrm>
          <a:prstGeom prst="rect">
            <a:avLst/>
          </a:prstGeom>
        </p:spPr>
      </p:pic>
      <p:pic>
        <p:nvPicPr>
          <p:cNvPr id="7" name="Picture 6"/>
          <p:cNvPicPr>
            <a:picLocks noChangeAspect="1"/>
          </p:cNvPicPr>
          <p:nvPr/>
        </p:nvPicPr>
        <p:blipFill>
          <a:blip r:embed="rId3"/>
          <a:stretch>
            <a:fillRect/>
          </a:stretch>
        </p:blipFill>
        <p:spPr>
          <a:xfrm>
            <a:off x="4681549" y="1657350"/>
            <a:ext cx="4080711" cy="3143250"/>
          </a:xfrm>
          <a:prstGeom prst="rect">
            <a:avLst/>
          </a:prstGeom>
        </p:spPr>
      </p:pic>
      <p:sp>
        <p:nvSpPr>
          <p:cNvPr id="8" name="TextBox 7"/>
          <p:cNvSpPr txBox="1"/>
          <p:nvPr/>
        </p:nvSpPr>
        <p:spPr>
          <a:xfrm>
            <a:off x="109549" y="4953000"/>
            <a:ext cx="4572000" cy="1754326"/>
          </a:xfrm>
          <a:prstGeom prst="rect">
            <a:avLst/>
          </a:prstGeom>
          <a:noFill/>
        </p:spPr>
        <p:txBody>
          <a:bodyPr wrap="square" rtlCol="0">
            <a:spAutoFit/>
          </a:bodyPr>
          <a:lstStyle/>
          <a:p>
            <a:r>
              <a:rPr lang="de-DE" dirty="0" smtClean="0"/>
              <a:t>                   </a:t>
            </a:r>
            <a:r>
              <a:rPr lang="de-DE" dirty="0" err="1" smtClean="0"/>
              <a:t>Estimate</a:t>
            </a:r>
            <a:r>
              <a:rPr lang="de-DE" dirty="0" smtClean="0"/>
              <a:t>     Std</a:t>
            </a:r>
            <a:r>
              <a:rPr lang="de-DE" dirty="0"/>
              <a:t>. Error </a:t>
            </a:r>
            <a:r>
              <a:rPr lang="de-DE" dirty="0" smtClean="0"/>
              <a:t>   </a:t>
            </a:r>
            <a:r>
              <a:rPr lang="de-DE" dirty="0" err="1" smtClean="0"/>
              <a:t>Pr</a:t>
            </a:r>
            <a:r>
              <a:rPr lang="de-DE" dirty="0"/>
              <a:t>(&gt;|t|)    (</a:t>
            </a:r>
            <a:r>
              <a:rPr lang="de-DE" dirty="0" err="1"/>
              <a:t>Intercept</a:t>
            </a:r>
            <a:r>
              <a:rPr lang="de-DE" dirty="0"/>
              <a:t>)    </a:t>
            </a:r>
            <a:r>
              <a:rPr lang="de-DE" dirty="0" smtClean="0"/>
              <a:t>   16.2697     </a:t>
            </a:r>
            <a:r>
              <a:rPr lang="de-DE" dirty="0"/>
              <a:t>0.3792 </a:t>
            </a:r>
            <a:r>
              <a:rPr lang="de-DE" dirty="0" smtClean="0"/>
              <a:t>   &lt; </a:t>
            </a:r>
            <a:r>
              <a:rPr lang="de-DE" dirty="0"/>
              <a:t>2e-16 </a:t>
            </a:r>
            <a:r>
              <a:rPr lang="de-DE" dirty="0" err="1" smtClean="0"/>
              <a:t>ConditionSick</a:t>
            </a:r>
            <a:r>
              <a:rPr lang="de-DE" dirty="0" smtClean="0"/>
              <a:t>   </a:t>
            </a:r>
            <a:r>
              <a:rPr lang="de-DE" dirty="0"/>
              <a:t>4.3298     0.6409 </a:t>
            </a:r>
            <a:r>
              <a:rPr lang="de-DE" dirty="0" smtClean="0"/>
              <a:t> 5.28e-08</a:t>
            </a:r>
          </a:p>
          <a:p>
            <a:endParaRPr lang="de-DE" dirty="0"/>
          </a:p>
          <a:p>
            <a:r>
              <a:rPr lang="de-DE" dirty="0" smtClean="0"/>
              <a:t>Fun Fact:  Simple </a:t>
            </a:r>
            <a:r>
              <a:rPr lang="de-DE" dirty="0" err="1" smtClean="0"/>
              <a:t>regression</a:t>
            </a:r>
            <a:r>
              <a:rPr lang="de-DE" dirty="0" smtClean="0"/>
              <a:t> such </a:t>
            </a:r>
            <a:r>
              <a:rPr lang="de-DE" dirty="0" err="1" smtClean="0"/>
              <a:t>as</a:t>
            </a:r>
            <a:r>
              <a:rPr lang="de-DE" dirty="0" smtClean="0"/>
              <a:t> </a:t>
            </a:r>
            <a:r>
              <a:rPr lang="de-DE" dirty="0" err="1" smtClean="0"/>
              <a:t>this</a:t>
            </a:r>
            <a:r>
              <a:rPr lang="de-DE" dirty="0" smtClean="0"/>
              <a:t> </a:t>
            </a:r>
            <a:r>
              <a:rPr lang="de-DE" dirty="0" err="1" smtClean="0"/>
              <a:t>is</a:t>
            </a:r>
            <a:r>
              <a:rPr lang="de-DE" dirty="0" smtClean="0"/>
              <a:t> </a:t>
            </a:r>
            <a:r>
              <a:rPr lang="de-DE" dirty="0" err="1" smtClean="0"/>
              <a:t>the</a:t>
            </a:r>
            <a:r>
              <a:rPr lang="de-DE" dirty="0" smtClean="0"/>
              <a:t> same </a:t>
            </a:r>
            <a:r>
              <a:rPr lang="de-DE" dirty="0" err="1" smtClean="0"/>
              <a:t>as</a:t>
            </a:r>
            <a:r>
              <a:rPr lang="de-DE" dirty="0" smtClean="0"/>
              <a:t> </a:t>
            </a:r>
            <a:r>
              <a:rPr lang="de-DE" dirty="0" err="1" smtClean="0"/>
              <a:t>the</a:t>
            </a:r>
            <a:r>
              <a:rPr lang="de-DE" dirty="0" smtClean="0"/>
              <a:t> </a:t>
            </a:r>
            <a:r>
              <a:rPr lang="de-DE" dirty="0" err="1" smtClean="0"/>
              <a:t>pooled</a:t>
            </a:r>
            <a:r>
              <a:rPr lang="de-DE" dirty="0" smtClean="0"/>
              <a:t> t-test.</a:t>
            </a:r>
            <a:endParaRPr lang="en-US" dirty="0"/>
          </a:p>
        </p:txBody>
      </p:sp>
      <p:sp>
        <p:nvSpPr>
          <p:cNvPr id="9" name="TextBox 8"/>
          <p:cNvSpPr txBox="1"/>
          <p:nvPr/>
        </p:nvSpPr>
        <p:spPr>
          <a:xfrm>
            <a:off x="5943600" y="5047709"/>
            <a:ext cx="2818660" cy="646331"/>
          </a:xfrm>
          <a:prstGeom prst="rect">
            <a:avLst/>
          </a:prstGeom>
          <a:noFill/>
        </p:spPr>
        <p:txBody>
          <a:bodyPr wrap="square" rtlCol="0">
            <a:spAutoFit/>
          </a:bodyPr>
          <a:lstStyle/>
          <a:p>
            <a:r>
              <a:rPr lang="en-US" dirty="0" smtClean="0"/>
              <a:t>Clearly, higher response values are driven by Age.</a:t>
            </a:r>
            <a:endParaRPr lang="en-US" dirty="0"/>
          </a:p>
        </p:txBody>
      </p:sp>
    </p:spTree>
    <p:extLst>
      <p:ext uri="{BB962C8B-B14F-4D97-AF65-F5344CB8AC3E}">
        <p14:creationId xmlns:p14="http://schemas.microsoft.com/office/powerpoint/2010/main" val="10306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Age is Correlated to the RESPONSE</a:t>
            </a:r>
            <a:endParaRPr lang="en-US" dirty="0"/>
          </a:p>
        </p:txBody>
      </p:sp>
      <p:pic>
        <p:nvPicPr>
          <p:cNvPr id="4" name="Picture 3"/>
          <p:cNvPicPr>
            <a:picLocks noChangeAspect="1"/>
          </p:cNvPicPr>
          <p:nvPr/>
        </p:nvPicPr>
        <p:blipFill>
          <a:blip r:embed="rId2"/>
          <a:stretch>
            <a:fillRect/>
          </a:stretch>
        </p:blipFill>
        <p:spPr>
          <a:xfrm>
            <a:off x="1517465" y="1752600"/>
            <a:ext cx="6108330" cy="4705065"/>
          </a:xfrm>
          <a:prstGeom prst="rect">
            <a:avLst/>
          </a:prstGeom>
        </p:spPr>
      </p:pic>
    </p:spTree>
    <p:extLst>
      <p:ext uri="{BB962C8B-B14F-4D97-AF65-F5344CB8AC3E}">
        <p14:creationId xmlns:p14="http://schemas.microsoft.com/office/powerpoint/2010/main" val="1576739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de-DE" dirty="0" err="1"/>
              <a:t>Coefficients</a:t>
            </a:r>
            <a:r>
              <a:rPr lang="de-DE" dirty="0"/>
              <a:t>:              </a:t>
            </a:r>
            <a:endParaRPr lang="de-DE" dirty="0" smtClean="0"/>
          </a:p>
          <a:p>
            <a:pPr marL="45720" indent="0">
              <a:buNone/>
            </a:pPr>
            <a:r>
              <a:rPr lang="de-DE" dirty="0" smtClean="0"/>
              <a:t>                               </a:t>
            </a:r>
            <a:r>
              <a:rPr lang="de-DE" dirty="0" err="1" smtClean="0"/>
              <a:t>Estimate</a:t>
            </a:r>
            <a:r>
              <a:rPr lang="de-DE" dirty="0" smtClean="0"/>
              <a:t>  Std</a:t>
            </a:r>
            <a:r>
              <a:rPr lang="de-DE" dirty="0"/>
              <a:t>. Error </a:t>
            </a:r>
            <a:r>
              <a:rPr lang="de-DE" dirty="0" smtClean="0"/>
              <a:t>   t </a:t>
            </a:r>
            <a:r>
              <a:rPr lang="de-DE" dirty="0" err="1"/>
              <a:t>value</a:t>
            </a:r>
            <a:r>
              <a:rPr lang="de-DE" dirty="0"/>
              <a:t> </a:t>
            </a:r>
            <a:r>
              <a:rPr lang="de-DE" dirty="0" smtClean="0"/>
              <a:t>      </a:t>
            </a:r>
            <a:r>
              <a:rPr lang="de-DE" dirty="0" err="1" smtClean="0"/>
              <a:t>Pr</a:t>
            </a:r>
            <a:r>
              <a:rPr lang="de-DE" dirty="0"/>
              <a:t>(&gt;|t|)   </a:t>
            </a:r>
            <a:endParaRPr lang="de-DE" dirty="0" smtClean="0"/>
          </a:p>
          <a:p>
            <a:pPr marL="45720" indent="0">
              <a:buNone/>
            </a:pPr>
            <a:r>
              <a:rPr lang="de-DE" dirty="0" smtClean="0"/>
              <a:t> </a:t>
            </a:r>
            <a:r>
              <a:rPr lang="de-DE" dirty="0"/>
              <a:t>(</a:t>
            </a:r>
            <a:r>
              <a:rPr lang="de-DE" dirty="0" err="1"/>
              <a:t>Intercept</a:t>
            </a:r>
            <a:r>
              <a:rPr lang="de-DE" dirty="0"/>
              <a:t>)    </a:t>
            </a:r>
            <a:r>
              <a:rPr lang="de-DE" dirty="0" smtClean="0"/>
              <a:t>         9.23183    </a:t>
            </a:r>
            <a:r>
              <a:rPr lang="de-DE" dirty="0"/>
              <a:t>0.70419  13.110 </a:t>
            </a:r>
            <a:r>
              <a:rPr lang="de-DE" dirty="0" smtClean="0"/>
              <a:t>        1.77e-15</a:t>
            </a:r>
          </a:p>
          <a:p>
            <a:pPr marL="45720" indent="0">
              <a:buNone/>
            </a:pPr>
            <a:r>
              <a:rPr lang="de-DE" dirty="0" err="1" smtClean="0"/>
              <a:t>ConditionSick</a:t>
            </a:r>
            <a:r>
              <a:rPr lang="de-DE" dirty="0" smtClean="0"/>
              <a:t>         -</a:t>
            </a:r>
            <a:r>
              <a:rPr lang="de-DE" dirty="0"/>
              <a:t>0.67452    0.58248  -1.158    </a:t>
            </a:r>
            <a:r>
              <a:rPr lang="de-DE" dirty="0" smtClean="0"/>
              <a:t>     0.254    </a:t>
            </a:r>
          </a:p>
          <a:p>
            <a:pPr marL="45720" indent="0">
              <a:buNone/>
            </a:pPr>
            <a:r>
              <a:rPr lang="de-DE" dirty="0" smtClean="0"/>
              <a:t>Age                         </a:t>
            </a:r>
            <a:r>
              <a:rPr lang="de-DE" dirty="0"/>
              <a:t>0.34777    0.03345  10.397 </a:t>
            </a:r>
            <a:r>
              <a:rPr lang="de-DE" dirty="0" smtClean="0"/>
              <a:t>       1.57e-12</a:t>
            </a:r>
          </a:p>
          <a:p>
            <a:pPr marL="45720" indent="0">
              <a:buNone/>
            </a:pPr>
            <a:endParaRPr lang="de-DE" dirty="0"/>
          </a:p>
          <a:p>
            <a:pPr marL="45720" indent="0">
              <a:buNone/>
            </a:pPr>
            <a:endParaRPr lang="de-DE" dirty="0" smtClean="0"/>
          </a:p>
          <a:p>
            <a:pPr marL="45720" indent="0">
              <a:buNone/>
            </a:pPr>
            <a:r>
              <a:rPr lang="de-DE" dirty="0" err="1" smtClean="0"/>
              <a:t>We</a:t>
            </a:r>
            <a:r>
              <a:rPr lang="de-DE" dirty="0" smtClean="0"/>
              <a:t> </a:t>
            </a:r>
            <a:r>
              <a:rPr lang="de-DE" dirty="0" err="1" smtClean="0"/>
              <a:t>can</a:t>
            </a:r>
            <a:r>
              <a:rPr lang="de-DE" dirty="0" smtClean="0"/>
              <a:t> </a:t>
            </a:r>
            <a:r>
              <a:rPr lang="de-DE" dirty="0" err="1" smtClean="0"/>
              <a:t>no</a:t>
            </a:r>
            <a:r>
              <a:rPr lang="de-DE" dirty="0" smtClean="0"/>
              <a:t> </a:t>
            </a:r>
            <a:r>
              <a:rPr lang="de-DE" dirty="0" err="1" smtClean="0"/>
              <a:t>longer</a:t>
            </a:r>
            <a:r>
              <a:rPr lang="de-DE" dirty="0" smtClean="0"/>
              <a:t> </a:t>
            </a:r>
            <a:r>
              <a:rPr lang="de-DE" dirty="0" err="1" smtClean="0"/>
              <a:t>claim</a:t>
            </a:r>
            <a:r>
              <a:rPr lang="de-DE" dirty="0" smtClean="0"/>
              <a:t> a </a:t>
            </a:r>
            <a:r>
              <a:rPr lang="de-DE" dirty="0" err="1" smtClean="0"/>
              <a:t>difference</a:t>
            </a:r>
            <a:r>
              <a:rPr lang="de-DE" dirty="0" smtClean="0"/>
              <a:t> in </a:t>
            </a:r>
            <a:r>
              <a:rPr lang="de-DE" dirty="0" err="1" smtClean="0"/>
              <a:t>the</a:t>
            </a:r>
            <a:r>
              <a:rPr lang="de-DE" dirty="0" smtClean="0"/>
              <a:t> 2 </a:t>
            </a:r>
            <a:r>
              <a:rPr lang="de-DE" dirty="0" err="1" smtClean="0"/>
              <a:t>conditions</a:t>
            </a:r>
            <a:r>
              <a:rPr lang="de-DE" dirty="0" smtClean="0"/>
              <a:t> after </a:t>
            </a:r>
            <a:r>
              <a:rPr lang="de-DE" dirty="0" err="1" smtClean="0"/>
              <a:t>adjusting</a:t>
            </a:r>
            <a:r>
              <a:rPr lang="de-DE" dirty="0" smtClean="0"/>
              <a:t> </a:t>
            </a:r>
            <a:r>
              <a:rPr lang="de-DE" dirty="0" err="1" smtClean="0"/>
              <a:t>for</a:t>
            </a:r>
            <a:r>
              <a:rPr lang="de-DE" dirty="0" smtClean="0"/>
              <a:t> </a:t>
            </a:r>
            <a:r>
              <a:rPr lang="de-DE" dirty="0" err="1" smtClean="0"/>
              <a:t>the</a:t>
            </a:r>
            <a:r>
              <a:rPr lang="de-DE" dirty="0" smtClean="0"/>
              <a:t> Age </a:t>
            </a:r>
            <a:r>
              <a:rPr lang="de-DE" dirty="0" err="1" smtClean="0"/>
              <a:t>effect</a:t>
            </a:r>
            <a:r>
              <a:rPr lang="de-DE" dirty="0" smtClean="0"/>
              <a:t>.</a:t>
            </a:r>
            <a:endParaRPr lang="en-US" dirty="0"/>
          </a:p>
        </p:txBody>
      </p:sp>
      <p:sp>
        <p:nvSpPr>
          <p:cNvPr id="3" name="Title 2"/>
          <p:cNvSpPr>
            <a:spLocks noGrp="1"/>
          </p:cNvSpPr>
          <p:nvPr>
            <p:ph type="title"/>
          </p:nvPr>
        </p:nvSpPr>
        <p:spPr/>
        <p:txBody>
          <a:bodyPr/>
          <a:lstStyle/>
          <a:p>
            <a:r>
              <a:rPr lang="en-US" dirty="0" smtClean="0"/>
              <a:t>“Adjusting the Analysis for Age”</a:t>
            </a:r>
            <a:endParaRPr lang="en-US" dirty="0"/>
          </a:p>
        </p:txBody>
      </p:sp>
    </p:spTree>
    <p:extLst>
      <p:ext uri="{BB962C8B-B14F-4D97-AF65-F5344CB8AC3E}">
        <p14:creationId xmlns:p14="http://schemas.microsoft.com/office/powerpoint/2010/main" val="97909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Suppose we fit a model with just age, and then plot the residuals versus the conditions.  This is effectively what is left of the response after eliminating the Age trend.  </a:t>
            </a:r>
          </a:p>
        </p:txBody>
      </p:sp>
      <p:sp>
        <p:nvSpPr>
          <p:cNvPr id="3" name="Title 2"/>
          <p:cNvSpPr>
            <a:spLocks noGrp="1"/>
          </p:cNvSpPr>
          <p:nvPr>
            <p:ph type="title"/>
          </p:nvPr>
        </p:nvSpPr>
        <p:spPr/>
        <p:txBody>
          <a:bodyPr/>
          <a:lstStyle/>
          <a:p>
            <a:r>
              <a:rPr lang="en-US" dirty="0" smtClean="0"/>
              <a:t>Residuals As a new Response</a:t>
            </a:r>
            <a:endParaRPr lang="en-US" dirty="0"/>
          </a:p>
        </p:txBody>
      </p:sp>
      <p:pic>
        <p:nvPicPr>
          <p:cNvPr id="4" name="Picture 3"/>
          <p:cNvPicPr>
            <a:picLocks noChangeAspect="1"/>
          </p:cNvPicPr>
          <p:nvPr/>
        </p:nvPicPr>
        <p:blipFill>
          <a:blip r:embed="rId2"/>
          <a:stretch>
            <a:fillRect/>
          </a:stretch>
        </p:blipFill>
        <p:spPr>
          <a:xfrm>
            <a:off x="2133600" y="2895600"/>
            <a:ext cx="4648200" cy="3580370"/>
          </a:xfrm>
          <a:prstGeom prst="rect">
            <a:avLst/>
          </a:prstGeom>
        </p:spPr>
      </p:pic>
    </p:spTree>
    <p:extLst>
      <p:ext uri="{BB962C8B-B14F-4D97-AF65-F5344CB8AC3E}">
        <p14:creationId xmlns:p14="http://schemas.microsoft.com/office/powerpoint/2010/main" val="275004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 simulated that data set so there was no difference in conditions. </a:t>
            </a:r>
          </a:p>
          <a:p>
            <a:endParaRPr lang="en-US" dirty="0"/>
          </a:p>
          <a:p>
            <a:r>
              <a:rPr lang="en-US" dirty="0" smtClean="0"/>
              <a:t>In case you are concerned that adjusting for age will never allow you to see a difference in the conditions.  I will show another example.</a:t>
            </a:r>
          </a:p>
          <a:p>
            <a:endParaRPr lang="en-US" dirty="0"/>
          </a:p>
          <a:p>
            <a:r>
              <a:rPr lang="en-US" dirty="0" smtClean="0"/>
              <a:t>The true difference between the two condition is going to be 5.  Lets compare the estimated difference using a pooled t-test and then adjusting for Age and see how it comes out. </a:t>
            </a:r>
            <a:endParaRPr lang="en-US" dirty="0"/>
          </a:p>
        </p:txBody>
      </p:sp>
      <p:sp>
        <p:nvSpPr>
          <p:cNvPr id="3" name="Title 2"/>
          <p:cNvSpPr>
            <a:spLocks noGrp="1"/>
          </p:cNvSpPr>
          <p:nvPr>
            <p:ph type="title"/>
          </p:nvPr>
        </p:nvSpPr>
        <p:spPr/>
        <p:txBody>
          <a:bodyPr/>
          <a:lstStyle/>
          <a:p>
            <a:r>
              <a:rPr lang="en-US" dirty="0" smtClean="0"/>
              <a:t>Rest Assured if there was a difference we would still see it</a:t>
            </a:r>
            <a:endParaRPr lang="en-US" dirty="0"/>
          </a:p>
        </p:txBody>
      </p:sp>
    </p:spTree>
    <p:extLst>
      <p:ext uri="{BB962C8B-B14F-4D97-AF65-F5344CB8AC3E}">
        <p14:creationId xmlns:p14="http://schemas.microsoft.com/office/powerpoint/2010/main" val="17394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5333999"/>
            <a:ext cx="8407893" cy="792479"/>
          </a:xfrm>
        </p:spPr>
        <p:txBody>
          <a:bodyPr/>
          <a:lstStyle/>
          <a:p>
            <a:r>
              <a:rPr lang="en-US" dirty="0" smtClean="0"/>
              <a:t>Note here that all the older observations are in the healthy group and all of the Sick are younger</a:t>
            </a:r>
            <a:endParaRPr lang="en-US" dirty="0"/>
          </a:p>
        </p:txBody>
      </p:sp>
      <p:sp>
        <p:nvSpPr>
          <p:cNvPr id="3" name="Title 2"/>
          <p:cNvSpPr>
            <a:spLocks noGrp="1"/>
          </p:cNvSpPr>
          <p:nvPr>
            <p:ph type="title"/>
          </p:nvPr>
        </p:nvSpPr>
        <p:spPr/>
        <p:txBody>
          <a:bodyPr/>
          <a:lstStyle/>
          <a:p>
            <a:r>
              <a:rPr lang="en-US" dirty="0" smtClean="0"/>
              <a:t>New Data Set</a:t>
            </a:r>
            <a:endParaRPr lang="en-US" dirty="0"/>
          </a:p>
        </p:txBody>
      </p:sp>
      <p:pic>
        <p:nvPicPr>
          <p:cNvPr id="4" name="Picture 3"/>
          <p:cNvPicPr>
            <a:picLocks noChangeAspect="1"/>
          </p:cNvPicPr>
          <p:nvPr/>
        </p:nvPicPr>
        <p:blipFill>
          <a:blip r:embed="rId2"/>
          <a:stretch>
            <a:fillRect/>
          </a:stretch>
        </p:blipFill>
        <p:spPr>
          <a:xfrm>
            <a:off x="2466482" y="1783924"/>
            <a:ext cx="4210295" cy="3243065"/>
          </a:xfrm>
          <a:prstGeom prst="rect">
            <a:avLst/>
          </a:prstGeom>
        </p:spPr>
      </p:pic>
    </p:spTree>
    <p:extLst>
      <p:ext uri="{BB962C8B-B14F-4D97-AF65-F5344CB8AC3E}">
        <p14:creationId xmlns:p14="http://schemas.microsoft.com/office/powerpoint/2010/main" val="168487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Comparison</a:t>
            </a:r>
            <a:endParaRPr lang="en-US" dirty="0"/>
          </a:p>
        </p:txBody>
      </p:sp>
      <p:pic>
        <p:nvPicPr>
          <p:cNvPr id="9" name="Picture 8"/>
          <p:cNvPicPr>
            <a:picLocks noChangeAspect="1"/>
          </p:cNvPicPr>
          <p:nvPr/>
        </p:nvPicPr>
        <p:blipFill>
          <a:blip r:embed="rId2"/>
          <a:stretch>
            <a:fillRect/>
          </a:stretch>
        </p:blipFill>
        <p:spPr>
          <a:xfrm>
            <a:off x="457200" y="1752600"/>
            <a:ext cx="8420100" cy="4457700"/>
          </a:xfrm>
          <a:prstGeom prst="rect">
            <a:avLst/>
          </a:prstGeom>
        </p:spPr>
      </p:pic>
    </p:spTree>
    <p:extLst>
      <p:ext uri="{BB962C8B-B14F-4D97-AF65-F5344CB8AC3E}">
        <p14:creationId xmlns:p14="http://schemas.microsoft.com/office/powerpoint/2010/main" val="105850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High Level View</a:t>
            </a:r>
            <a:endParaRPr lang="en-US" dirty="0"/>
          </a:p>
        </p:txBody>
      </p:sp>
      <p:sp>
        <p:nvSpPr>
          <p:cNvPr id="2" name="TextBox 1"/>
          <p:cNvSpPr txBox="1"/>
          <p:nvPr/>
        </p:nvSpPr>
        <p:spPr>
          <a:xfrm>
            <a:off x="4187982" y="76200"/>
            <a:ext cx="2590800" cy="923330"/>
          </a:xfrm>
          <a:prstGeom prst="rect">
            <a:avLst/>
          </a:prstGeom>
          <a:noFill/>
        </p:spPr>
        <p:txBody>
          <a:bodyPr wrap="square" rtlCol="0">
            <a:spAutoFit/>
          </a:bodyPr>
          <a:lstStyle/>
          <a:p>
            <a:r>
              <a:rPr lang="en-US" dirty="0" smtClean="0">
                <a:solidFill>
                  <a:schemeClr val="bg1"/>
                </a:solidFill>
              </a:rPr>
              <a:t>Key assumptions:</a:t>
            </a:r>
          </a:p>
          <a:p>
            <a:r>
              <a:rPr lang="en-US" dirty="0" smtClean="0">
                <a:solidFill>
                  <a:schemeClr val="bg1"/>
                </a:solidFill>
              </a:rPr>
              <a:t>Normality of residuals</a:t>
            </a:r>
          </a:p>
          <a:p>
            <a:r>
              <a:rPr lang="en-US" dirty="0" smtClean="0">
                <a:solidFill>
                  <a:schemeClr val="bg1"/>
                </a:solidFill>
              </a:rPr>
              <a:t>Constant variance</a:t>
            </a:r>
            <a:endParaRPr lang="en-US" dirty="0">
              <a:solidFill>
                <a:schemeClr val="bg1"/>
              </a:solidFill>
            </a:endParaRPr>
          </a:p>
        </p:txBody>
      </p:sp>
      <p:sp>
        <p:nvSpPr>
          <p:cNvPr id="4" name="5-Point Star 3"/>
          <p:cNvSpPr/>
          <p:nvPr/>
        </p:nvSpPr>
        <p:spPr>
          <a:xfrm>
            <a:off x="4495800" y="5715000"/>
            <a:ext cx="762000" cy="762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0" y="0"/>
            <a:ext cx="7061200" cy="6781800"/>
          </a:xfrm>
          <a:prstGeom prst="rect">
            <a:avLst/>
          </a:prstGeom>
        </p:spPr>
      </p:pic>
    </p:spTree>
    <p:extLst>
      <p:ext uri="{BB962C8B-B14F-4D97-AF65-F5344CB8AC3E}">
        <p14:creationId xmlns:p14="http://schemas.microsoft.com/office/powerpoint/2010/main" val="12607578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10000"/>
          </a:bodyPr>
          <a:lstStyle/>
          <a:p>
            <a:r>
              <a:rPr lang="en-US" dirty="0" smtClean="0"/>
              <a:t>Section 13.2 is a good read for this</a:t>
            </a:r>
          </a:p>
          <a:p>
            <a:pPr marL="45720" indent="0">
              <a:buNone/>
            </a:pPr>
            <a:r>
              <a:rPr lang="en-US" dirty="0" smtClean="0"/>
              <a:t>                  </a:t>
            </a:r>
          </a:p>
          <a:p>
            <a:pPr marL="45720" indent="0">
              <a:buNone/>
            </a:pPr>
            <a:r>
              <a:rPr lang="en-US" dirty="0"/>
              <a:t> </a:t>
            </a:r>
            <a:r>
              <a:rPr lang="en-US" dirty="0" smtClean="0"/>
              <a:t>                        Main Effect (Additive)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45720" indent="0">
              <a:buNone/>
            </a:pPr>
            <a:r>
              <a:rPr lang="en-US" dirty="0" smtClean="0"/>
              <a:t>Change in the treatment does not depend on what Factor 1 is</a:t>
            </a:r>
          </a:p>
          <a:p>
            <a:pPr marL="45720" indent="0">
              <a:buNone/>
            </a:pPr>
            <a:endParaRPr lang="en-US" dirty="0"/>
          </a:p>
          <a:p>
            <a:pPr marL="45720" indent="0">
              <a:buNone/>
            </a:pPr>
            <a:r>
              <a:rPr lang="en-US" dirty="0" smtClean="0"/>
              <a:t>It interprets the same way for Factor 1.  Changes in Factor 1 </a:t>
            </a:r>
            <a:r>
              <a:rPr lang="en-US" dirty="0" err="1" smtClean="0"/>
              <a:t>BvsA</a:t>
            </a:r>
            <a:r>
              <a:rPr lang="en-US" dirty="0" smtClean="0"/>
              <a:t> does not depend on what Factor 2 is </a:t>
            </a:r>
          </a:p>
          <a:p>
            <a:endParaRPr lang="en-US" dirty="0"/>
          </a:p>
          <a:p>
            <a:endParaRPr lang="en-US" dirty="0"/>
          </a:p>
        </p:txBody>
      </p:sp>
      <p:sp>
        <p:nvSpPr>
          <p:cNvPr id="3" name="Title 2"/>
          <p:cNvSpPr>
            <a:spLocks noGrp="1"/>
          </p:cNvSpPr>
          <p:nvPr>
            <p:ph type="title"/>
          </p:nvPr>
        </p:nvSpPr>
        <p:spPr/>
        <p:txBody>
          <a:bodyPr/>
          <a:lstStyle/>
          <a:p>
            <a:r>
              <a:rPr lang="en-US" dirty="0" smtClean="0"/>
              <a:t>Main Effect (Additive) versus Interaction (</a:t>
            </a:r>
            <a:r>
              <a:rPr lang="en-US" dirty="0" err="1" smtClean="0"/>
              <a:t>NonAdditive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50626067"/>
              </p:ext>
            </p:extLst>
          </p:nvPr>
        </p:nvGraphicFramePr>
        <p:xfrm>
          <a:off x="1295400" y="2819400"/>
          <a:ext cx="6096000" cy="22250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solidFill>
                      <a:schemeClr val="bg1"/>
                    </a:solidFill>
                  </a:tcPr>
                </a:tc>
                <a:tc gridSpan="2">
                  <a:txBody>
                    <a:bodyPr/>
                    <a:lstStyle/>
                    <a:p>
                      <a:pPr algn="ctr"/>
                      <a:r>
                        <a:rPr lang="en-US" dirty="0" smtClean="0">
                          <a:solidFill>
                            <a:schemeClr val="tx1"/>
                          </a:solidFill>
                        </a:rPr>
                        <a:t>Factor</a:t>
                      </a:r>
                      <a:r>
                        <a:rPr lang="en-US" baseline="0" dirty="0" smtClean="0">
                          <a:solidFill>
                            <a:schemeClr val="tx1"/>
                          </a:solidFill>
                        </a:rPr>
                        <a:t> 2</a:t>
                      </a:r>
                      <a:endParaRPr lang="en-US" dirty="0">
                        <a:solidFill>
                          <a:schemeClr val="tx1"/>
                        </a:solidFill>
                      </a:endParaRPr>
                    </a:p>
                  </a:txBody>
                  <a:tcPr>
                    <a:solidFill>
                      <a:schemeClr val="bg1"/>
                    </a:solidFill>
                  </a:tcPr>
                </a:tc>
                <a:tc hMerge="1">
                  <a:txBody>
                    <a:bodyPr/>
                    <a:lstStyle/>
                    <a:p>
                      <a:endParaRPr lang="en-US" dirty="0"/>
                    </a:p>
                  </a:txBody>
                  <a:tcPr>
                    <a:solidFill>
                      <a:schemeClr val="bg1"/>
                    </a:solidFill>
                  </a:tcPr>
                </a:tc>
                <a:tc>
                  <a:txBody>
                    <a:bodyPr/>
                    <a:lstStyle/>
                    <a:p>
                      <a:pPr algn="ctr"/>
                      <a:r>
                        <a:rPr lang="en-US" dirty="0" smtClean="0">
                          <a:solidFill>
                            <a:schemeClr val="tx1"/>
                          </a:solidFill>
                        </a:rPr>
                        <a:t>Effect</a:t>
                      </a:r>
                      <a:endParaRPr lang="en-US" dirty="0">
                        <a:solidFill>
                          <a:schemeClr val="tx1"/>
                        </a:solidFill>
                      </a:endParaRPr>
                    </a:p>
                  </a:txBody>
                  <a:tcPr>
                    <a:solidFill>
                      <a:schemeClr val="bg1"/>
                    </a:solidFill>
                  </a:tcPr>
                </a:tc>
              </a:tr>
              <a:tr h="370840">
                <a:tc>
                  <a:txBody>
                    <a:bodyPr/>
                    <a:lstStyle/>
                    <a:p>
                      <a:r>
                        <a:rPr lang="en-US" dirty="0" smtClean="0"/>
                        <a:t>Factor 1</a:t>
                      </a:r>
                      <a:endParaRPr lang="en-US" dirty="0"/>
                    </a:p>
                  </a:txBody>
                  <a:tcPr>
                    <a:solidFill>
                      <a:schemeClr val="bg1"/>
                    </a:solidFill>
                  </a:tcPr>
                </a:tc>
                <a:tc>
                  <a:txBody>
                    <a:bodyPr/>
                    <a:lstStyle/>
                    <a:p>
                      <a:r>
                        <a:rPr lang="en-US" dirty="0" smtClean="0"/>
                        <a:t>         Trt1</a:t>
                      </a:r>
                      <a:endParaRPr lang="en-US" dirty="0"/>
                    </a:p>
                  </a:txBody>
                  <a:tcPr>
                    <a:solidFill>
                      <a:schemeClr val="bg1"/>
                    </a:solidFill>
                  </a:tcPr>
                </a:tc>
                <a:tc>
                  <a:txBody>
                    <a:bodyPr/>
                    <a:lstStyle/>
                    <a:p>
                      <a:r>
                        <a:rPr lang="en-US" dirty="0" smtClean="0"/>
                        <a:t>      Trt2</a:t>
                      </a:r>
                      <a:endParaRPr lang="en-US" dirty="0"/>
                    </a:p>
                  </a:txBody>
                  <a:tcPr>
                    <a:solidFill>
                      <a:schemeClr val="bg1"/>
                    </a:solidFill>
                  </a:tcPr>
                </a:tc>
                <a:tc>
                  <a:txBody>
                    <a:bodyPr/>
                    <a:lstStyle/>
                    <a:p>
                      <a:r>
                        <a:rPr lang="en-US" dirty="0" smtClean="0"/>
                        <a:t>     (aka</a:t>
                      </a:r>
                      <a:r>
                        <a:rPr lang="en-US" baseline="0" dirty="0" smtClean="0"/>
                        <a:t> diff)</a:t>
                      </a:r>
                      <a:endParaRPr lang="en-US" dirty="0"/>
                    </a:p>
                  </a:txBody>
                  <a:tcPr>
                    <a:solidFill>
                      <a:schemeClr val="bg1"/>
                    </a:solidFill>
                  </a:tcPr>
                </a:tc>
              </a:tr>
              <a:tr h="370840">
                <a:tc>
                  <a:txBody>
                    <a:bodyPr/>
                    <a:lstStyle/>
                    <a:p>
                      <a:r>
                        <a:rPr lang="en-US" dirty="0" smtClean="0"/>
                        <a:t>A</a:t>
                      </a:r>
                      <a:endParaRPr lang="en-US" dirty="0"/>
                    </a:p>
                  </a:txBody>
                  <a:tcPr/>
                </a:tc>
                <a:tc>
                  <a:txBody>
                    <a:bodyPr/>
                    <a:lstStyle/>
                    <a:p>
                      <a:r>
                        <a:rPr lang="en-US" dirty="0" smtClean="0"/>
                        <a:t>78</a:t>
                      </a:r>
                      <a:endParaRPr lang="en-US" dirty="0"/>
                    </a:p>
                  </a:txBody>
                  <a:tcPr/>
                </a:tc>
                <a:tc>
                  <a:txBody>
                    <a:bodyPr/>
                    <a:lstStyle/>
                    <a:p>
                      <a:r>
                        <a:rPr lang="en-US" dirty="0" smtClean="0"/>
                        <a:t>70</a:t>
                      </a:r>
                      <a:endParaRPr lang="en-US" dirty="0"/>
                    </a:p>
                  </a:txBody>
                  <a:tcPr/>
                </a:tc>
                <a:tc>
                  <a:txBody>
                    <a:bodyPr/>
                    <a:lstStyle/>
                    <a:p>
                      <a:r>
                        <a:rPr lang="en-US" dirty="0" smtClean="0"/>
                        <a:t>8</a:t>
                      </a:r>
                      <a:endParaRPr lang="en-US" dirty="0"/>
                    </a:p>
                  </a:txBody>
                  <a:tcPr/>
                </a:tc>
              </a:tr>
              <a:tr h="370840">
                <a:tc>
                  <a:txBody>
                    <a:bodyPr/>
                    <a:lstStyle/>
                    <a:p>
                      <a:r>
                        <a:rPr lang="en-US" dirty="0" smtClean="0"/>
                        <a:t>B</a:t>
                      </a:r>
                      <a:endParaRPr lang="en-US" dirty="0"/>
                    </a:p>
                  </a:txBody>
                  <a:tcPr/>
                </a:tc>
                <a:tc>
                  <a:txBody>
                    <a:bodyPr/>
                    <a:lstStyle/>
                    <a:p>
                      <a:r>
                        <a:rPr lang="en-US" dirty="0" smtClean="0"/>
                        <a:t>85</a:t>
                      </a:r>
                      <a:endParaRPr lang="en-US" dirty="0"/>
                    </a:p>
                  </a:txBody>
                  <a:tcPr/>
                </a:tc>
                <a:tc>
                  <a:txBody>
                    <a:bodyPr/>
                    <a:lstStyle/>
                    <a:p>
                      <a:r>
                        <a:rPr lang="en-US" dirty="0" smtClean="0"/>
                        <a:t>77</a:t>
                      </a:r>
                      <a:endParaRPr lang="en-US" dirty="0"/>
                    </a:p>
                  </a:txBody>
                  <a:tcPr/>
                </a:tc>
                <a:tc>
                  <a:txBody>
                    <a:bodyPr/>
                    <a:lstStyle/>
                    <a:p>
                      <a:r>
                        <a:rPr lang="en-US" dirty="0" smtClean="0"/>
                        <a:t>8</a:t>
                      </a:r>
                      <a:endParaRPr lang="en-US" dirty="0"/>
                    </a:p>
                  </a:txBody>
                  <a:tcPr/>
                </a:tc>
              </a:tr>
              <a:tr h="370840">
                <a:tc>
                  <a:txBody>
                    <a:bodyPr/>
                    <a:lstStyle/>
                    <a:p>
                      <a:r>
                        <a:rPr lang="en-US" dirty="0" smtClean="0"/>
                        <a:t>C</a:t>
                      </a:r>
                      <a:endParaRPr lang="en-US" dirty="0"/>
                    </a:p>
                  </a:txBody>
                  <a:tcPr/>
                </a:tc>
                <a:tc>
                  <a:txBody>
                    <a:bodyPr/>
                    <a:lstStyle/>
                    <a:p>
                      <a:r>
                        <a:rPr lang="en-US" dirty="0" smtClean="0"/>
                        <a:t>79</a:t>
                      </a:r>
                      <a:endParaRPr lang="en-US" dirty="0"/>
                    </a:p>
                  </a:txBody>
                  <a:tcPr/>
                </a:tc>
                <a:tc>
                  <a:txBody>
                    <a:bodyPr/>
                    <a:lstStyle/>
                    <a:p>
                      <a:r>
                        <a:rPr lang="en-US" dirty="0" smtClean="0"/>
                        <a:t>71</a:t>
                      </a:r>
                      <a:endParaRPr lang="en-US" dirty="0"/>
                    </a:p>
                  </a:txBody>
                  <a:tcPr/>
                </a:tc>
                <a:tc>
                  <a:txBody>
                    <a:bodyPr/>
                    <a:lstStyle/>
                    <a:p>
                      <a:r>
                        <a:rPr lang="en-US" dirty="0" smtClean="0"/>
                        <a:t>8</a:t>
                      </a:r>
                      <a:endParaRPr lang="en-US" dirty="0"/>
                    </a:p>
                  </a:txBody>
                  <a:tcPr/>
                </a:tc>
              </a:tr>
              <a:tr h="370840">
                <a:tc>
                  <a:txBody>
                    <a:bodyPr/>
                    <a:lstStyle/>
                    <a:p>
                      <a:r>
                        <a:rPr lang="en-US" dirty="0" smtClean="0"/>
                        <a:t>D</a:t>
                      </a:r>
                      <a:endParaRPr lang="en-US" dirty="0"/>
                    </a:p>
                  </a:txBody>
                  <a:tcPr/>
                </a:tc>
                <a:tc>
                  <a:txBody>
                    <a:bodyPr/>
                    <a:lstStyle/>
                    <a:p>
                      <a:r>
                        <a:rPr lang="en-US" dirty="0" smtClean="0"/>
                        <a:t>89</a:t>
                      </a:r>
                      <a:endParaRPr lang="en-US" dirty="0"/>
                    </a:p>
                  </a:txBody>
                  <a:tcPr/>
                </a:tc>
                <a:tc>
                  <a:txBody>
                    <a:bodyPr/>
                    <a:lstStyle/>
                    <a:p>
                      <a:r>
                        <a:rPr lang="en-US" dirty="0" smtClean="0"/>
                        <a:t>81</a:t>
                      </a:r>
                      <a:endParaRPr lang="en-US" dirty="0"/>
                    </a:p>
                  </a:txBody>
                  <a:tcPr/>
                </a:tc>
                <a:tc>
                  <a:txBody>
                    <a:bodyPr/>
                    <a:lstStyle/>
                    <a:p>
                      <a:r>
                        <a:rPr lang="en-US" dirty="0" smtClean="0"/>
                        <a:t>8</a:t>
                      </a:r>
                      <a:endParaRPr lang="en-US" dirty="0"/>
                    </a:p>
                  </a:txBody>
                  <a:tcPr/>
                </a:tc>
              </a:tr>
            </a:tbl>
          </a:graphicData>
        </a:graphic>
      </p:graphicFrame>
    </p:spTree>
    <p:extLst>
      <p:ext uri="{BB962C8B-B14F-4D97-AF65-F5344CB8AC3E}">
        <p14:creationId xmlns:p14="http://schemas.microsoft.com/office/powerpoint/2010/main" val="1751269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Main Effect Visualization with Profile plots</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05200" y="2209800"/>
            <a:ext cx="5385924" cy="3237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2743200"/>
            <a:ext cx="2895600" cy="2308324"/>
          </a:xfrm>
          <a:prstGeom prst="rect">
            <a:avLst/>
          </a:prstGeom>
          <a:noFill/>
        </p:spPr>
        <p:txBody>
          <a:bodyPr wrap="square" rtlCol="0">
            <a:spAutoFit/>
          </a:bodyPr>
          <a:lstStyle/>
          <a:p>
            <a:r>
              <a:rPr lang="en-US" dirty="0" smtClean="0"/>
              <a:t>Additive Model Plots will be roughly parallel</a:t>
            </a:r>
          </a:p>
          <a:p>
            <a:endParaRPr lang="en-US" dirty="0" smtClean="0"/>
          </a:p>
          <a:p>
            <a:r>
              <a:rPr lang="en-US" dirty="0" smtClean="0"/>
              <a:t>Again indicating the changes between one factor’s levels does not depend on what level you are at for the other factor</a:t>
            </a:r>
            <a:endParaRPr lang="en-US" dirty="0"/>
          </a:p>
        </p:txBody>
      </p:sp>
    </p:spTree>
    <p:extLst>
      <p:ext uri="{BB962C8B-B14F-4D97-AF65-F5344CB8AC3E}">
        <p14:creationId xmlns:p14="http://schemas.microsoft.com/office/powerpoint/2010/main" val="2330151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3" name="Title 2"/>
          <p:cNvSpPr>
            <a:spLocks noGrp="1"/>
          </p:cNvSpPr>
          <p:nvPr>
            <p:ph type="title"/>
          </p:nvPr>
        </p:nvSpPr>
        <p:spPr/>
        <p:txBody>
          <a:bodyPr/>
          <a:lstStyle/>
          <a:p>
            <a:r>
              <a:rPr lang="en-US" dirty="0" smtClean="0"/>
              <a:t>Bias Variance Trade OFF</a:t>
            </a:r>
            <a:endParaRPr lang="en-US" dirty="0"/>
          </a:p>
        </p:txBody>
      </p:sp>
      <p:sp>
        <p:nvSpPr>
          <p:cNvPr id="5" name="TextBox 4"/>
          <p:cNvSpPr txBox="1"/>
          <p:nvPr/>
        </p:nvSpPr>
        <p:spPr>
          <a:xfrm>
            <a:off x="761630" y="4800600"/>
            <a:ext cx="7620000" cy="923330"/>
          </a:xfrm>
          <a:prstGeom prst="rect">
            <a:avLst/>
          </a:prstGeom>
          <a:noFill/>
        </p:spPr>
        <p:txBody>
          <a:bodyPr wrap="square" rtlCol="0">
            <a:spAutoFit/>
          </a:bodyPr>
          <a:lstStyle/>
          <a:p>
            <a:r>
              <a:rPr lang="en-US" dirty="0" smtClean="0"/>
              <a:t>Scenario 1 -  Low complexity.   </a:t>
            </a:r>
          </a:p>
          <a:p>
            <a:endParaRPr lang="en-US" dirty="0"/>
          </a:p>
          <a:p>
            <a:r>
              <a:rPr lang="en-US" dirty="0" smtClean="0"/>
              <a:t> High Bias/Low Variance</a:t>
            </a:r>
            <a:endParaRPr lang="en-US" dirty="0"/>
          </a:p>
        </p:txBody>
      </p:sp>
    </p:spTree>
    <p:extLst>
      <p:ext uri="{BB962C8B-B14F-4D97-AF65-F5344CB8AC3E}">
        <p14:creationId xmlns:p14="http://schemas.microsoft.com/office/powerpoint/2010/main" val="105344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10000"/>
          </a:bodyPr>
          <a:lstStyle/>
          <a:p>
            <a:pPr marL="45720" indent="0">
              <a:buNone/>
            </a:pPr>
            <a:endParaRPr lang="en-US" dirty="0" smtClean="0"/>
          </a:p>
          <a:p>
            <a:pPr marL="45720" indent="0">
              <a:buNone/>
            </a:pPr>
            <a:r>
              <a:rPr lang="en-US" dirty="0" smtClean="0"/>
              <a:t>                  </a:t>
            </a:r>
          </a:p>
          <a:p>
            <a:pPr marL="45720" indent="0">
              <a:buNone/>
            </a:pPr>
            <a:r>
              <a:rPr lang="en-US" dirty="0"/>
              <a:t> </a:t>
            </a:r>
            <a:r>
              <a:rPr lang="en-US" dirty="0" smtClean="0"/>
              <a:t>                        Interaction Effect (</a:t>
            </a:r>
            <a:r>
              <a:rPr lang="en-US" dirty="0" err="1" smtClean="0"/>
              <a:t>NonAdditive</a:t>
            </a:r>
            <a:r>
              <a:rPr lang="en-US" dirty="0" smtClean="0"/>
              <a:t>)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45720" indent="0">
              <a:buNone/>
            </a:pPr>
            <a:r>
              <a:rPr lang="en-US" dirty="0" smtClean="0"/>
              <a:t>Change in the treatment depend on what Factor 1 is</a:t>
            </a:r>
          </a:p>
          <a:p>
            <a:pPr marL="45720" indent="0">
              <a:buNone/>
            </a:pPr>
            <a:endParaRPr lang="en-US" dirty="0"/>
          </a:p>
          <a:p>
            <a:pPr marL="45720" indent="0">
              <a:buNone/>
            </a:pPr>
            <a:r>
              <a:rPr lang="en-US" dirty="0" smtClean="0"/>
              <a:t>It interprets the same way for Factor 1.  Changes in Factor 1 </a:t>
            </a:r>
            <a:r>
              <a:rPr lang="en-US" dirty="0" err="1" smtClean="0"/>
              <a:t>BvsA</a:t>
            </a:r>
            <a:r>
              <a:rPr lang="en-US" dirty="0" smtClean="0"/>
              <a:t> depends on what Factor 2 is </a:t>
            </a:r>
          </a:p>
          <a:p>
            <a:endParaRPr lang="en-US" dirty="0"/>
          </a:p>
          <a:p>
            <a:endParaRPr lang="en-US" dirty="0"/>
          </a:p>
        </p:txBody>
      </p:sp>
      <p:sp>
        <p:nvSpPr>
          <p:cNvPr id="3" name="Title 2"/>
          <p:cNvSpPr>
            <a:spLocks noGrp="1"/>
          </p:cNvSpPr>
          <p:nvPr>
            <p:ph type="title"/>
          </p:nvPr>
        </p:nvSpPr>
        <p:spPr/>
        <p:txBody>
          <a:bodyPr/>
          <a:lstStyle/>
          <a:p>
            <a:r>
              <a:rPr lang="en-US" dirty="0" smtClean="0"/>
              <a:t>Main Effect (Additive) versus Interaction (</a:t>
            </a:r>
            <a:r>
              <a:rPr lang="en-US" dirty="0" err="1" smtClean="0"/>
              <a:t>NonAdditive</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87515598"/>
              </p:ext>
            </p:extLst>
          </p:nvPr>
        </p:nvGraphicFramePr>
        <p:xfrm>
          <a:off x="1295400" y="2819400"/>
          <a:ext cx="6096000" cy="22250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solidFill>
                      <a:schemeClr val="bg1"/>
                    </a:solidFill>
                  </a:tcPr>
                </a:tc>
                <a:tc gridSpan="2">
                  <a:txBody>
                    <a:bodyPr/>
                    <a:lstStyle/>
                    <a:p>
                      <a:pPr algn="ctr"/>
                      <a:r>
                        <a:rPr lang="en-US" dirty="0" smtClean="0">
                          <a:solidFill>
                            <a:schemeClr val="tx1"/>
                          </a:solidFill>
                        </a:rPr>
                        <a:t>Factor</a:t>
                      </a:r>
                      <a:r>
                        <a:rPr lang="en-US" baseline="0" dirty="0" smtClean="0">
                          <a:solidFill>
                            <a:schemeClr val="tx1"/>
                          </a:solidFill>
                        </a:rPr>
                        <a:t> 2</a:t>
                      </a:r>
                      <a:endParaRPr lang="en-US" dirty="0">
                        <a:solidFill>
                          <a:schemeClr val="tx1"/>
                        </a:solidFill>
                      </a:endParaRPr>
                    </a:p>
                  </a:txBody>
                  <a:tcPr>
                    <a:solidFill>
                      <a:schemeClr val="bg1"/>
                    </a:solidFill>
                  </a:tcPr>
                </a:tc>
                <a:tc hMerge="1">
                  <a:txBody>
                    <a:bodyPr/>
                    <a:lstStyle/>
                    <a:p>
                      <a:endParaRPr lang="en-US" dirty="0"/>
                    </a:p>
                  </a:txBody>
                  <a:tcPr>
                    <a:solidFill>
                      <a:schemeClr val="bg1"/>
                    </a:solidFill>
                  </a:tcPr>
                </a:tc>
                <a:tc>
                  <a:txBody>
                    <a:bodyPr/>
                    <a:lstStyle/>
                    <a:p>
                      <a:pPr algn="ctr"/>
                      <a:r>
                        <a:rPr lang="en-US" dirty="0" smtClean="0">
                          <a:solidFill>
                            <a:schemeClr val="tx1"/>
                          </a:solidFill>
                        </a:rPr>
                        <a:t>Effect</a:t>
                      </a:r>
                      <a:endParaRPr lang="en-US" dirty="0">
                        <a:solidFill>
                          <a:schemeClr val="tx1"/>
                        </a:solidFill>
                      </a:endParaRPr>
                    </a:p>
                  </a:txBody>
                  <a:tcPr>
                    <a:solidFill>
                      <a:schemeClr val="bg1"/>
                    </a:solidFill>
                  </a:tcPr>
                </a:tc>
              </a:tr>
              <a:tr h="370840">
                <a:tc>
                  <a:txBody>
                    <a:bodyPr/>
                    <a:lstStyle/>
                    <a:p>
                      <a:r>
                        <a:rPr lang="en-US" dirty="0" smtClean="0"/>
                        <a:t>Factor 1</a:t>
                      </a:r>
                      <a:endParaRPr lang="en-US" dirty="0"/>
                    </a:p>
                  </a:txBody>
                  <a:tcPr>
                    <a:solidFill>
                      <a:schemeClr val="bg1"/>
                    </a:solidFill>
                  </a:tcPr>
                </a:tc>
                <a:tc>
                  <a:txBody>
                    <a:bodyPr/>
                    <a:lstStyle/>
                    <a:p>
                      <a:r>
                        <a:rPr lang="en-US" dirty="0" smtClean="0"/>
                        <a:t>         Trt1</a:t>
                      </a:r>
                      <a:endParaRPr lang="en-US" dirty="0"/>
                    </a:p>
                  </a:txBody>
                  <a:tcPr>
                    <a:solidFill>
                      <a:schemeClr val="bg1"/>
                    </a:solidFill>
                  </a:tcPr>
                </a:tc>
                <a:tc>
                  <a:txBody>
                    <a:bodyPr/>
                    <a:lstStyle/>
                    <a:p>
                      <a:r>
                        <a:rPr lang="en-US" dirty="0" smtClean="0"/>
                        <a:t>      Trt2</a:t>
                      </a:r>
                      <a:endParaRPr lang="en-US" dirty="0"/>
                    </a:p>
                  </a:txBody>
                  <a:tcPr>
                    <a:solidFill>
                      <a:schemeClr val="bg1"/>
                    </a:solidFill>
                  </a:tcPr>
                </a:tc>
                <a:tc>
                  <a:txBody>
                    <a:bodyPr/>
                    <a:lstStyle/>
                    <a:p>
                      <a:r>
                        <a:rPr lang="en-US" dirty="0" smtClean="0"/>
                        <a:t>     (aka</a:t>
                      </a:r>
                      <a:r>
                        <a:rPr lang="en-US" baseline="0" dirty="0" smtClean="0"/>
                        <a:t> diff)</a:t>
                      </a:r>
                      <a:endParaRPr lang="en-US" dirty="0"/>
                    </a:p>
                  </a:txBody>
                  <a:tcPr>
                    <a:solidFill>
                      <a:schemeClr val="bg1"/>
                    </a:solidFill>
                  </a:tcPr>
                </a:tc>
              </a:tr>
              <a:tr h="370840">
                <a:tc>
                  <a:txBody>
                    <a:bodyPr/>
                    <a:lstStyle/>
                    <a:p>
                      <a:r>
                        <a:rPr lang="en-US" dirty="0" smtClean="0"/>
                        <a:t>A</a:t>
                      </a:r>
                      <a:endParaRPr lang="en-US" dirty="0"/>
                    </a:p>
                  </a:txBody>
                  <a:tcPr/>
                </a:tc>
                <a:tc>
                  <a:txBody>
                    <a:bodyPr/>
                    <a:lstStyle/>
                    <a:p>
                      <a:r>
                        <a:rPr lang="en-US" dirty="0" smtClean="0"/>
                        <a:t>71</a:t>
                      </a:r>
                      <a:endParaRPr lang="en-US" dirty="0"/>
                    </a:p>
                  </a:txBody>
                  <a:tcPr/>
                </a:tc>
                <a:tc>
                  <a:txBody>
                    <a:bodyPr/>
                    <a:lstStyle/>
                    <a:p>
                      <a:r>
                        <a:rPr lang="en-US" dirty="0" smtClean="0"/>
                        <a:t>71</a:t>
                      </a:r>
                      <a:endParaRPr lang="en-US" dirty="0"/>
                    </a:p>
                  </a:txBody>
                  <a:tcPr/>
                </a:tc>
                <a:tc>
                  <a:txBody>
                    <a:bodyPr/>
                    <a:lstStyle/>
                    <a:p>
                      <a:r>
                        <a:rPr lang="en-US" dirty="0" smtClean="0"/>
                        <a:t>0</a:t>
                      </a:r>
                      <a:endParaRPr lang="en-US" dirty="0"/>
                    </a:p>
                  </a:txBody>
                  <a:tcPr/>
                </a:tc>
              </a:tr>
              <a:tr h="370840">
                <a:tc>
                  <a:txBody>
                    <a:bodyPr/>
                    <a:lstStyle/>
                    <a:p>
                      <a:r>
                        <a:rPr lang="en-US" dirty="0" smtClean="0"/>
                        <a:t>B</a:t>
                      </a:r>
                      <a:endParaRPr lang="en-US" dirty="0"/>
                    </a:p>
                  </a:txBody>
                  <a:tcPr/>
                </a:tc>
                <a:tc>
                  <a:txBody>
                    <a:bodyPr/>
                    <a:lstStyle/>
                    <a:p>
                      <a:r>
                        <a:rPr lang="en-US" dirty="0" smtClean="0"/>
                        <a:t>73</a:t>
                      </a:r>
                      <a:endParaRPr lang="en-US" dirty="0"/>
                    </a:p>
                  </a:txBody>
                  <a:tcPr/>
                </a:tc>
                <a:tc>
                  <a:txBody>
                    <a:bodyPr/>
                    <a:lstStyle/>
                    <a:p>
                      <a:r>
                        <a:rPr lang="en-US" dirty="0" smtClean="0"/>
                        <a:t>69</a:t>
                      </a:r>
                      <a:endParaRPr lang="en-US" dirty="0"/>
                    </a:p>
                  </a:txBody>
                  <a:tcPr/>
                </a:tc>
                <a:tc>
                  <a:txBody>
                    <a:bodyPr/>
                    <a:lstStyle/>
                    <a:p>
                      <a:r>
                        <a:rPr lang="en-US" dirty="0" smtClean="0"/>
                        <a:t>4</a:t>
                      </a:r>
                      <a:endParaRPr lang="en-US" dirty="0"/>
                    </a:p>
                  </a:txBody>
                  <a:tcPr/>
                </a:tc>
              </a:tr>
              <a:tr h="370840">
                <a:tc>
                  <a:txBody>
                    <a:bodyPr/>
                    <a:lstStyle/>
                    <a:p>
                      <a:r>
                        <a:rPr lang="en-US" dirty="0" smtClean="0"/>
                        <a:t>C</a:t>
                      </a:r>
                      <a:endParaRPr lang="en-US" dirty="0"/>
                    </a:p>
                  </a:txBody>
                  <a:tcPr/>
                </a:tc>
                <a:tc>
                  <a:txBody>
                    <a:bodyPr/>
                    <a:lstStyle/>
                    <a:p>
                      <a:r>
                        <a:rPr lang="en-US" dirty="0" smtClean="0"/>
                        <a:t>77</a:t>
                      </a:r>
                      <a:endParaRPr lang="en-US" dirty="0"/>
                    </a:p>
                  </a:txBody>
                  <a:tcPr/>
                </a:tc>
                <a:tc>
                  <a:txBody>
                    <a:bodyPr/>
                    <a:lstStyle/>
                    <a:p>
                      <a:r>
                        <a:rPr lang="en-US" dirty="0" smtClean="0"/>
                        <a:t>70</a:t>
                      </a:r>
                      <a:endParaRPr lang="en-US" dirty="0"/>
                    </a:p>
                  </a:txBody>
                  <a:tcPr/>
                </a:tc>
                <a:tc>
                  <a:txBody>
                    <a:bodyPr/>
                    <a:lstStyle/>
                    <a:p>
                      <a:r>
                        <a:rPr lang="en-US" dirty="0" smtClean="0"/>
                        <a:t>7</a:t>
                      </a:r>
                      <a:endParaRPr lang="en-US" dirty="0"/>
                    </a:p>
                  </a:txBody>
                  <a:tcPr/>
                </a:tc>
              </a:tr>
              <a:tr h="370840">
                <a:tc>
                  <a:txBody>
                    <a:bodyPr/>
                    <a:lstStyle/>
                    <a:p>
                      <a:r>
                        <a:rPr lang="en-US" dirty="0" smtClean="0"/>
                        <a:t>D</a:t>
                      </a:r>
                      <a:endParaRPr lang="en-US" dirty="0"/>
                    </a:p>
                  </a:txBody>
                  <a:tcPr/>
                </a:tc>
                <a:tc>
                  <a:txBody>
                    <a:bodyPr/>
                    <a:lstStyle/>
                    <a:p>
                      <a:r>
                        <a:rPr lang="en-US" dirty="0" smtClean="0"/>
                        <a:t>83</a:t>
                      </a:r>
                      <a:endParaRPr lang="en-US" dirty="0"/>
                    </a:p>
                  </a:txBody>
                  <a:tcPr/>
                </a:tc>
                <a:tc>
                  <a:txBody>
                    <a:bodyPr/>
                    <a:lstStyle/>
                    <a:p>
                      <a:r>
                        <a:rPr lang="en-US" dirty="0" smtClean="0"/>
                        <a:t>72</a:t>
                      </a:r>
                      <a:endParaRPr lang="en-US" dirty="0"/>
                    </a:p>
                  </a:txBody>
                  <a:tcPr/>
                </a:tc>
                <a:tc>
                  <a:txBody>
                    <a:bodyPr/>
                    <a:lstStyle/>
                    <a:p>
                      <a:r>
                        <a:rPr lang="en-US" dirty="0" smtClean="0"/>
                        <a:t>11</a:t>
                      </a:r>
                      <a:endParaRPr lang="en-US" dirty="0"/>
                    </a:p>
                  </a:txBody>
                  <a:tcPr/>
                </a:tc>
              </a:tr>
            </a:tbl>
          </a:graphicData>
        </a:graphic>
      </p:graphicFrame>
    </p:spTree>
    <p:extLst>
      <p:ext uri="{BB962C8B-B14F-4D97-AF65-F5344CB8AC3E}">
        <p14:creationId xmlns:p14="http://schemas.microsoft.com/office/powerpoint/2010/main" val="1092326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Interaction Effect Visualization with Profile plots</a:t>
            </a:r>
            <a:endParaRPr lang="en-US" dirty="0"/>
          </a:p>
        </p:txBody>
      </p:sp>
      <p:sp>
        <p:nvSpPr>
          <p:cNvPr id="4" name="TextBox 3"/>
          <p:cNvSpPr txBox="1"/>
          <p:nvPr/>
        </p:nvSpPr>
        <p:spPr>
          <a:xfrm>
            <a:off x="228600" y="2743200"/>
            <a:ext cx="2895600" cy="2585323"/>
          </a:xfrm>
          <a:prstGeom prst="rect">
            <a:avLst/>
          </a:prstGeom>
          <a:noFill/>
        </p:spPr>
        <p:txBody>
          <a:bodyPr wrap="square" rtlCol="0">
            <a:spAutoFit/>
          </a:bodyPr>
          <a:lstStyle/>
          <a:p>
            <a:r>
              <a:rPr lang="en-US" dirty="0" err="1" smtClean="0"/>
              <a:t>Nonadditive</a:t>
            </a:r>
            <a:r>
              <a:rPr lang="en-US" dirty="0" smtClean="0"/>
              <a:t> Model Plots will not be parallel</a:t>
            </a:r>
          </a:p>
          <a:p>
            <a:endParaRPr lang="en-US" dirty="0"/>
          </a:p>
          <a:p>
            <a:endParaRPr lang="en-US" dirty="0" smtClean="0"/>
          </a:p>
          <a:p>
            <a:r>
              <a:rPr lang="en-US" dirty="0" smtClean="0"/>
              <a:t>There are many different patterns when it comes to interactions, some special cases have specific meaning</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86200" y="2281558"/>
            <a:ext cx="4584589" cy="275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6090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Thinking about main effects if Interaction is present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438400"/>
            <a:ext cx="5866051" cy="3525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p:cNvSpPr/>
          <p:nvPr/>
        </p:nvSpPr>
        <p:spPr>
          <a:xfrm>
            <a:off x="4191000" y="4267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191000" y="3505200"/>
            <a:ext cx="228600" cy="2286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063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Significant interact but no main effect</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6034804" cy="362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191000" y="3810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91000" y="3733800"/>
            <a:ext cx="228600" cy="2286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1583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80999" y="1719070"/>
            <a:ext cx="8458201" cy="4910329"/>
          </a:xfrm>
        </p:spPr>
        <p:txBody>
          <a:bodyPr>
            <a:normAutofit fontScale="77500" lnSpcReduction="20000"/>
          </a:bodyPr>
          <a:lstStyle/>
          <a:p>
            <a:r>
              <a:rPr lang="en-US" dirty="0" smtClean="0"/>
              <a:t>What situation are we in?</a:t>
            </a:r>
          </a:p>
          <a:p>
            <a:pPr lvl="1"/>
            <a:r>
              <a:rPr lang="en-US" dirty="0" smtClean="0"/>
              <a:t>One Factor of interest with a Block</a:t>
            </a:r>
          </a:p>
          <a:p>
            <a:pPr lvl="2"/>
            <a:r>
              <a:rPr lang="en-US" dirty="0" smtClean="0"/>
              <a:t>Randomized Complete Block Design</a:t>
            </a:r>
          </a:p>
          <a:p>
            <a:pPr lvl="1"/>
            <a:r>
              <a:rPr lang="en-US" dirty="0" smtClean="0"/>
              <a:t>Two Factors</a:t>
            </a:r>
          </a:p>
          <a:p>
            <a:pPr lvl="2"/>
            <a:r>
              <a:rPr lang="en-US" dirty="0" smtClean="0"/>
              <a:t>Both Factors are of interest</a:t>
            </a:r>
          </a:p>
          <a:p>
            <a:endParaRPr lang="en-US" dirty="0"/>
          </a:p>
          <a:p>
            <a:r>
              <a:rPr lang="en-US" dirty="0" smtClean="0"/>
              <a:t>Plot data (visualize through mean profile plotting)</a:t>
            </a:r>
          </a:p>
          <a:p>
            <a:r>
              <a:rPr lang="en-US" dirty="0" smtClean="0"/>
              <a:t>Fit full saturated model with both factors and the interaction (</a:t>
            </a:r>
            <a:r>
              <a:rPr lang="en-US" dirty="0" err="1" smtClean="0"/>
              <a:t>nonadditive</a:t>
            </a:r>
            <a:r>
              <a:rPr lang="en-US" dirty="0" smtClean="0"/>
              <a:t>) term</a:t>
            </a:r>
          </a:p>
          <a:p>
            <a:r>
              <a:rPr lang="en-US" dirty="0" smtClean="0"/>
              <a:t>Diagnostics</a:t>
            </a:r>
          </a:p>
          <a:p>
            <a:pPr lvl="1"/>
            <a:r>
              <a:rPr lang="en-US" dirty="0" smtClean="0"/>
              <a:t>Residuals</a:t>
            </a:r>
          </a:p>
          <a:p>
            <a:pPr lvl="1"/>
            <a:r>
              <a:rPr lang="en-US" dirty="0" smtClean="0"/>
              <a:t>Normality, Independence, Constant Variance</a:t>
            </a:r>
          </a:p>
          <a:p>
            <a:pPr lvl="1"/>
            <a:r>
              <a:rPr lang="en-US" dirty="0" smtClean="0"/>
              <a:t>Outliers (Don’t concern with leverage as these apply more to continuous explanatory variables)</a:t>
            </a:r>
          </a:p>
          <a:p>
            <a:endParaRPr lang="en-US" dirty="0"/>
          </a:p>
          <a:p>
            <a:r>
              <a:rPr lang="en-US" dirty="0" smtClean="0"/>
              <a:t>Testing</a:t>
            </a:r>
          </a:p>
          <a:p>
            <a:pPr lvl="1"/>
            <a:r>
              <a:rPr lang="en-US" dirty="0" smtClean="0"/>
              <a:t>High level (ANOVA)</a:t>
            </a:r>
          </a:p>
          <a:p>
            <a:pPr lvl="1"/>
            <a:r>
              <a:rPr lang="en-US" dirty="0" smtClean="0"/>
              <a:t>Contrasts</a:t>
            </a:r>
          </a:p>
          <a:p>
            <a:pPr lvl="2"/>
            <a:r>
              <a:rPr lang="en-US" dirty="0" smtClean="0"/>
              <a:t>If </a:t>
            </a:r>
            <a:r>
              <a:rPr lang="en-US" dirty="0" err="1" smtClean="0"/>
              <a:t>nonaddtive</a:t>
            </a:r>
            <a:r>
              <a:rPr lang="en-US" dirty="0" smtClean="0"/>
              <a:t> (interaction) is significant then we reports differences of groups by factor levels</a:t>
            </a:r>
          </a:p>
          <a:p>
            <a:pPr lvl="2"/>
            <a:r>
              <a:rPr lang="en-US" dirty="0" smtClean="0"/>
              <a:t>If not significant, we compare contrasts of the individual factor levels (very simple -&gt; very complex)</a:t>
            </a:r>
          </a:p>
          <a:p>
            <a:pPr lvl="2"/>
            <a:r>
              <a:rPr lang="en-US" dirty="0" smtClean="0"/>
              <a:t>Both situations call for multiple testing corrections</a:t>
            </a:r>
          </a:p>
          <a:p>
            <a:pPr lvl="2"/>
            <a:endParaRPr lang="en-US" dirty="0" smtClean="0"/>
          </a:p>
          <a:p>
            <a:endParaRPr lang="en-US" dirty="0"/>
          </a:p>
          <a:p>
            <a:endParaRPr lang="en-US" dirty="0" smtClean="0"/>
          </a:p>
        </p:txBody>
      </p:sp>
      <p:sp>
        <p:nvSpPr>
          <p:cNvPr id="5" name="Title 4"/>
          <p:cNvSpPr>
            <a:spLocks noGrp="1"/>
          </p:cNvSpPr>
          <p:nvPr>
            <p:ph type="title"/>
          </p:nvPr>
        </p:nvSpPr>
        <p:spPr/>
        <p:txBody>
          <a:bodyPr/>
          <a:lstStyle/>
          <a:p>
            <a:r>
              <a:rPr lang="en-US" dirty="0" smtClean="0"/>
              <a:t>Two way ANOVA (Basic Flow)</a:t>
            </a:r>
            <a:endParaRPr lang="en-US" dirty="0"/>
          </a:p>
        </p:txBody>
      </p:sp>
    </p:spTree>
    <p:extLst>
      <p:ext uri="{BB962C8B-B14F-4D97-AF65-F5344CB8AC3E}">
        <p14:creationId xmlns:p14="http://schemas.microsoft.com/office/powerpoint/2010/main" val="40601019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58201" cy="4986529"/>
          </a:xfrm>
        </p:spPr>
        <p:txBody>
          <a:bodyPr/>
          <a:lstStyle/>
          <a:p>
            <a:r>
              <a:rPr lang="en-US" dirty="0" smtClean="0"/>
              <a:t>Good for visually assessing if an interaction exists</a:t>
            </a:r>
          </a:p>
          <a:p>
            <a:pPr lvl="1"/>
            <a:r>
              <a:rPr lang="en-US" dirty="0" smtClean="0"/>
              <a:t>In real data, due to variability, it can be hard to tell</a:t>
            </a:r>
          </a:p>
          <a:p>
            <a:pPr lvl="1"/>
            <a:endParaRPr lang="en-US" dirty="0" smtClean="0"/>
          </a:p>
          <a:p>
            <a:pPr lvl="1"/>
            <a:r>
              <a:rPr lang="en-US" dirty="0" smtClean="0"/>
              <a:t>Plotting the raw points(or SD</a:t>
            </a:r>
            <a:r>
              <a:rPr lang="en-US" dirty="0"/>
              <a:t> </a:t>
            </a:r>
            <a:r>
              <a:rPr lang="en-US" dirty="0" smtClean="0"/>
              <a:t>bars) in addition to the mean can help you assess right off the bat if the assumption of non constant variance is appropriate</a:t>
            </a:r>
          </a:p>
          <a:p>
            <a:pPr lvl="1"/>
            <a:endParaRPr lang="en-US" dirty="0"/>
          </a:p>
          <a:p>
            <a:pPr lvl="1"/>
            <a:endParaRPr lang="en-US" dirty="0" smtClean="0"/>
          </a:p>
          <a:p>
            <a:endParaRPr lang="en-US" dirty="0"/>
          </a:p>
          <a:p>
            <a:r>
              <a:rPr lang="en-US" dirty="0" smtClean="0"/>
              <a:t>Now, we can go ahead and fit the full </a:t>
            </a:r>
            <a:r>
              <a:rPr lang="en-US" dirty="0" err="1" smtClean="0"/>
              <a:t>nonadditive</a:t>
            </a:r>
            <a:r>
              <a:rPr lang="en-US" dirty="0" smtClean="0"/>
              <a:t> model and do some diagnostics and hopefully some testing.</a:t>
            </a:r>
          </a:p>
          <a:p>
            <a:pPr lvl="1"/>
            <a:r>
              <a:rPr lang="en-US" dirty="0" err="1" smtClean="0"/>
              <a:t>Proc</a:t>
            </a:r>
            <a:r>
              <a:rPr lang="en-US" dirty="0" smtClean="0"/>
              <a:t> GLM</a:t>
            </a:r>
          </a:p>
          <a:p>
            <a:pPr marL="640080" lvl="2" indent="0">
              <a:buNone/>
            </a:pPr>
            <a:r>
              <a:rPr lang="en-US" dirty="0" smtClean="0"/>
              <a:t>Model Y= </a:t>
            </a:r>
            <a:r>
              <a:rPr lang="en-US" dirty="0" err="1" smtClean="0"/>
              <a:t>FactorA</a:t>
            </a:r>
            <a:r>
              <a:rPr lang="en-US" dirty="0" smtClean="0"/>
              <a:t> </a:t>
            </a:r>
            <a:r>
              <a:rPr lang="en-US" dirty="0" err="1" smtClean="0"/>
              <a:t>FactorB</a:t>
            </a:r>
            <a:r>
              <a:rPr lang="en-US" dirty="0" smtClean="0"/>
              <a:t> </a:t>
            </a:r>
            <a:r>
              <a:rPr lang="en-US" dirty="0" err="1" smtClean="0"/>
              <a:t>FactorA</a:t>
            </a:r>
            <a:r>
              <a:rPr lang="en-US" dirty="0" smtClean="0"/>
              <a:t>*</a:t>
            </a:r>
            <a:r>
              <a:rPr lang="en-US" dirty="0" err="1" smtClean="0"/>
              <a:t>FactorB</a:t>
            </a:r>
            <a:r>
              <a:rPr lang="en-US" dirty="0" smtClean="0"/>
              <a:t>;</a:t>
            </a:r>
          </a:p>
          <a:p>
            <a:pPr marL="640080" lvl="2" indent="0">
              <a:buNone/>
            </a:pPr>
            <a:endParaRPr lang="en-US" dirty="0" smtClean="0"/>
          </a:p>
          <a:p>
            <a:pPr marL="640080" lvl="2" indent="0">
              <a:buNone/>
            </a:pPr>
            <a:endParaRPr lang="en-US" dirty="0"/>
          </a:p>
        </p:txBody>
      </p:sp>
      <p:sp>
        <p:nvSpPr>
          <p:cNvPr id="3" name="Title 2"/>
          <p:cNvSpPr>
            <a:spLocks noGrp="1"/>
          </p:cNvSpPr>
          <p:nvPr>
            <p:ph type="title"/>
          </p:nvPr>
        </p:nvSpPr>
        <p:spPr/>
        <p:txBody>
          <a:bodyPr/>
          <a:lstStyle/>
          <a:p>
            <a:r>
              <a:rPr lang="en-US" dirty="0" smtClean="0"/>
              <a:t>Mean Profile Plotting</a:t>
            </a:r>
            <a:endParaRPr lang="en-US" dirty="0"/>
          </a:p>
        </p:txBody>
      </p:sp>
    </p:spTree>
    <p:extLst>
      <p:ext uri="{BB962C8B-B14F-4D97-AF65-F5344CB8AC3E}">
        <p14:creationId xmlns:p14="http://schemas.microsoft.com/office/powerpoint/2010/main" val="2952420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MEAN PROFILE PLOTTING  (SD’s or SE’s)</a:t>
            </a:r>
            <a:endParaRPr lang="en-US" dirty="0"/>
          </a:p>
        </p:txBody>
      </p:sp>
      <p:pic>
        <p:nvPicPr>
          <p:cNvPr id="4" name="Picture 3"/>
          <p:cNvPicPr>
            <a:picLocks noChangeAspect="1"/>
          </p:cNvPicPr>
          <p:nvPr/>
        </p:nvPicPr>
        <p:blipFill>
          <a:blip r:embed="rId2"/>
          <a:stretch>
            <a:fillRect/>
          </a:stretch>
        </p:blipFill>
        <p:spPr>
          <a:xfrm>
            <a:off x="385762" y="1905000"/>
            <a:ext cx="3800738" cy="2819400"/>
          </a:xfrm>
          <a:prstGeom prst="rect">
            <a:avLst/>
          </a:prstGeom>
        </p:spPr>
      </p:pic>
      <p:pic>
        <p:nvPicPr>
          <p:cNvPr id="5" name="Picture 4"/>
          <p:cNvPicPr>
            <a:picLocks noChangeAspect="1"/>
          </p:cNvPicPr>
          <p:nvPr/>
        </p:nvPicPr>
        <p:blipFill>
          <a:blip r:embed="rId3"/>
          <a:stretch>
            <a:fillRect/>
          </a:stretch>
        </p:blipFill>
        <p:spPr>
          <a:xfrm>
            <a:off x="4800600" y="1898130"/>
            <a:ext cx="3810000" cy="2826270"/>
          </a:xfrm>
          <a:prstGeom prst="rect">
            <a:avLst/>
          </a:prstGeom>
        </p:spPr>
      </p:pic>
      <p:sp>
        <p:nvSpPr>
          <p:cNvPr id="6" name="TextBox 5"/>
          <p:cNvSpPr txBox="1"/>
          <p:nvPr/>
        </p:nvSpPr>
        <p:spPr>
          <a:xfrm>
            <a:off x="381000" y="4953000"/>
            <a:ext cx="3810000" cy="1661993"/>
          </a:xfrm>
          <a:prstGeom prst="rect">
            <a:avLst/>
          </a:prstGeom>
          <a:noFill/>
        </p:spPr>
        <p:txBody>
          <a:bodyPr wrap="square" rtlCol="0">
            <a:spAutoFit/>
          </a:bodyPr>
          <a:lstStyle/>
          <a:p>
            <a:r>
              <a:rPr lang="en-US" dirty="0" smtClean="0"/>
              <a:t>Standard errors (Error bars):</a:t>
            </a:r>
          </a:p>
          <a:p>
            <a:endParaRPr lang="en-US" sz="1400" dirty="0"/>
          </a:p>
          <a:p>
            <a:r>
              <a:rPr lang="en-US" sz="1400" dirty="0" smtClean="0"/>
              <a:t>Gives us a sense of uncertainty in the mean estimates for each group</a:t>
            </a:r>
          </a:p>
          <a:p>
            <a:endParaRPr lang="en-US" sz="1400" dirty="0"/>
          </a:p>
          <a:p>
            <a:r>
              <a:rPr lang="en-US" sz="1400" dirty="0" smtClean="0"/>
              <a:t>CANNOT assess constant variance unless sample sizes are equal</a:t>
            </a:r>
          </a:p>
        </p:txBody>
      </p:sp>
      <p:sp>
        <p:nvSpPr>
          <p:cNvPr id="7" name="TextBox 6"/>
          <p:cNvSpPr txBox="1"/>
          <p:nvPr/>
        </p:nvSpPr>
        <p:spPr>
          <a:xfrm>
            <a:off x="4800600" y="4953000"/>
            <a:ext cx="3810000" cy="1231106"/>
          </a:xfrm>
          <a:prstGeom prst="rect">
            <a:avLst/>
          </a:prstGeom>
          <a:noFill/>
        </p:spPr>
        <p:txBody>
          <a:bodyPr wrap="square" rtlCol="0">
            <a:spAutoFit/>
          </a:bodyPr>
          <a:lstStyle/>
          <a:p>
            <a:r>
              <a:rPr lang="en-US" dirty="0" smtClean="0"/>
              <a:t>Standard errors (Error bars):</a:t>
            </a:r>
          </a:p>
          <a:p>
            <a:endParaRPr lang="en-US" sz="1400" dirty="0"/>
          </a:p>
          <a:p>
            <a:r>
              <a:rPr lang="en-US" sz="1400" dirty="0" smtClean="0"/>
              <a:t>Gives us a sense of the population variability</a:t>
            </a:r>
          </a:p>
          <a:p>
            <a:endParaRPr lang="en-US" sz="1400" dirty="0"/>
          </a:p>
          <a:p>
            <a:r>
              <a:rPr lang="en-US" sz="1400" dirty="0" smtClean="0"/>
              <a:t>CAN assess constant variance</a:t>
            </a:r>
          </a:p>
        </p:txBody>
      </p:sp>
    </p:spTree>
    <p:extLst>
      <p:ext uri="{BB962C8B-B14F-4D97-AF65-F5344CB8AC3E}">
        <p14:creationId xmlns:p14="http://schemas.microsoft.com/office/powerpoint/2010/main" val="183203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smtClean="0"/>
              <a:t>Fit the </a:t>
            </a:r>
            <a:r>
              <a:rPr lang="en-US" dirty="0" err="1" smtClean="0"/>
              <a:t>nonadditive</a:t>
            </a:r>
            <a:r>
              <a:rPr lang="en-US" dirty="0" smtClean="0"/>
              <a:t> model</a:t>
            </a:r>
          </a:p>
          <a:p>
            <a:r>
              <a:rPr lang="en-US" dirty="0" smtClean="0"/>
              <a:t>Residual Diagnostics</a:t>
            </a:r>
          </a:p>
          <a:p>
            <a:r>
              <a:rPr lang="en-US" dirty="0" smtClean="0"/>
              <a:t>Constant Variance, Normally distributed errors</a:t>
            </a:r>
          </a:p>
          <a:p>
            <a:endParaRPr lang="en-US" dirty="0"/>
          </a:p>
          <a:p>
            <a:r>
              <a:rPr lang="en-US" dirty="0" smtClean="0"/>
              <a:t>Assuming all of that looks okay we need to examine if there is an interaction effect using the ANOVA table</a:t>
            </a:r>
          </a:p>
          <a:p>
            <a:pPr lvl="1"/>
            <a:r>
              <a:rPr lang="en-US" dirty="0"/>
              <a:t>If so, then we </a:t>
            </a:r>
            <a:r>
              <a:rPr lang="en-US" dirty="0" smtClean="0"/>
              <a:t>know </a:t>
            </a:r>
            <a:r>
              <a:rPr lang="en-US" dirty="0"/>
              <a:t>changes depend on the level combinations so we will use contrasts to check them </a:t>
            </a:r>
            <a:r>
              <a:rPr lang="en-US" dirty="0" smtClean="0"/>
              <a:t>out</a:t>
            </a:r>
            <a:endParaRPr lang="en-US" dirty="0"/>
          </a:p>
          <a:p>
            <a:pPr lvl="1"/>
            <a:endParaRPr lang="en-US" dirty="0"/>
          </a:p>
          <a:p>
            <a:pPr lvl="1"/>
            <a:r>
              <a:rPr lang="en-US" dirty="0"/>
              <a:t>If not, we have two options</a:t>
            </a:r>
          </a:p>
          <a:p>
            <a:pPr lvl="2"/>
            <a:r>
              <a:rPr lang="en-US" dirty="0"/>
              <a:t>Refit the data without the interaction term</a:t>
            </a:r>
          </a:p>
          <a:p>
            <a:pPr lvl="3"/>
            <a:r>
              <a:rPr lang="en-US" dirty="0"/>
              <a:t>Perform main effect test from the </a:t>
            </a:r>
            <a:r>
              <a:rPr lang="en-US" dirty="0" smtClean="0"/>
              <a:t>Additive </a:t>
            </a:r>
            <a:r>
              <a:rPr lang="en-US" dirty="0"/>
              <a:t>ANOVA table</a:t>
            </a:r>
          </a:p>
          <a:p>
            <a:pPr lvl="2"/>
            <a:endParaRPr lang="en-US" dirty="0"/>
          </a:p>
          <a:p>
            <a:pPr lvl="2"/>
            <a:r>
              <a:rPr lang="en-US" dirty="0"/>
              <a:t>Perform the main effects test from the full ANOVA table</a:t>
            </a:r>
          </a:p>
          <a:p>
            <a:endParaRPr lang="en-US" dirty="0"/>
          </a:p>
          <a:p>
            <a:r>
              <a:rPr lang="en-US" dirty="0" smtClean="0"/>
              <a:t>For whatever effect has a significant F-test, we still don’t know which ones are different.  Contrasts can be used to perform particular comparison or all possible pairwise tests</a:t>
            </a:r>
          </a:p>
        </p:txBody>
      </p:sp>
      <p:sp>
        <p:nvSpPr>
          <p:cNvPr id="3" name="Title 2"/>
          <p:cNvSpPr>
            <a:spLocks noGrp="1"/>
          </p:cNvSpPr>
          <p:nvPr>
            <p:ph type="title"/>
          </p:nvPr>
        </p:nvSpPr>
        <p:spPr/>
        <p:txBody>
          <a:bodyPr/>
          <a:lstStyle/>
          <a:p>
            <a:r>
              <a:rPr lang="en-US" dirty="0" smtClean="0"/>
              <a:t>Fitting the </a:t>
            </a:r>
            <a:r>
              <a:rPr lang="en-US" dirty="0" err="1" smtClean="0"/>
              <a:t>Nonadditive</a:t>
            </a:r>
            <a:r>
              <a:rPr lang="en-US" dirty="0" smtClean="0"/>
              <a:t> Model</a:t>
            </a:r>
            <a:endParaRPr lang="en-US" dirty="0"/>
          </a:p>
        </p:txBody>
      </p:sp>
    </p:spTree>
    <p:extLst>
      <p:ext uri="{BB962C8B-B14F-4D97-AF65-F5344CB8AC3E}">
        <p14:creationId xmlns:p14="http://schemas.microsoft.com/office/powerpoint/2010/main" val="1420738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Exercise 13.20</a:t>
            </a:r>
          </a:p>
          <a:p>
            <a:endParaRPr lang="en-US" dirty="0"/>
          </a:p>
          <a:p>
            <a:r>
              <a:rPr lang="en-US" dirty="0" smtClean="0"/>
              <a:t>Assess the effects of ACT Math scores based on gender and mathematical background</a:t>
            </a:r>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Example #1 Two Factors of Interest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44080"/>
            <a:ext cx="2514600" cy="3014479"/>
          </a:xfrm>
          <a:prstGeom prst="rect">
            <a:avLst/>
          </a:prstGeom>
          <a:solidFill>
            <a:schemeClr val="bg1"/>
          </a:solidFill>
          <a:ln>
            <a:noFill/>
          </a:ln>
          <a:effectLst/>
        </p:spPr>
      </p:pic>
      <p:pic>
        <p:nvPicPr>
          <p:cNvPr id="1026" name="Picture 5" descr="Plot of newvar by Background identified by S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883" y="3275369"/>
            <a:ext cx="4202533" cy="315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907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Fitting the </a:t>
            </a:r>
            <a:r>
              <a:rPr lang="en-US" dirty="0" err="1" smtClean="0"/>
              <a:t>Nonadditive</a:t>
            </a:r>
            <a:r>
              <a:rPr lang="en-US" dirty="0" smtClean="0"/>
              <a:t> and Residual Diagnostics</a:t>
            </a:r>
            <a:endParaRPr lang="en-US" dirty="0"/>
          </a:p>
        </p:txBody>
      </p:sp>
      <p:pic>
        <p:nvPicPr>
          <p:cNvPr id="2050" name="Picture 4" descr="Panel of Fit Diagnostics for Score, which displays scatter plots of residuals, absolute residuals, studentized residuals, and observed responses by predicted values, studentized residuals by leverage, Cook's D by observation, a Q-Q plot of residuals, a residual histogram, and a residual-fit spread 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199"/>
            <a:ext cx="5089525"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1320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Bias-Variance Trade Off</a:t>
            </a:r>
            <a:endParaRPr lang="en-US" dirty="0"/>
          </a:p>
        </p:txBody>
      </p:sp>
      <p:pic>
        <p:nvPicPr>
          <p:cNvPr id="6" name="Content Placeholder 5"/>
          <p:cNvPicPr>
            <a:picLocks noGrp="1" noChangeAspect="1"/>
          </p:cNvPicPr>
          <p:nvPr>
            <p:ph idx="1"/>
          </p:nvPr>
        </p:nvPicPr>
        <p:blipFill>
          <a:blip r:embed="rId2"/>
          <a:stretch>
            <a:fillRect/>
          </a:stretch>
        </p:blipFill>
        <p:spPr>
          <a:xfrm>
            <a:off x="83820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smtClean="0"/>
              <a:t>Scenario 2 -  Low complexity.   </a:t>
            </a:r>
          </a:p>
          <a:p>
            <a:endParaRPr lang="en-US" dirty="0"/>
          </a:p>
          <a:p>
            <a:r>
              <a:rPr lang="en-US" dirty="0" smtClean="0"/>
              <a:t> Moderate Bias/Low Variance</a:t>
            </a:r>
            <a:endParaRPr lang="en-US" dirty="0"/>
          </a:p>
        </p:txBody>
      </p:sp>
    </p:spTree>
    <p:extLst>
      <p:ext uri="{BB962C8B-B14F-4D97-AF65-F5344CB8AC3E}">
        <p14:creationId xmlns:p14="http://schemas.microsoft.com/office/powerpoint/2010/main" val="99551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Provided R scripts Residual Diagnostics</a:t>
            </a:r>
            <a:endParaRPr lang="en-US" dirty="0"/>
          </a:p>
        </p:txBody>
      </p:sp>
      <p:pic>
        <p:nvPicPr>
          <p:cNvPr id="4" name="Picture 3"/>
          <p:cNvPicPr>
            <a:picLocks noChangeAspect="1"/>
          </p:cNvPicPr>
          <p:nvPr/>
        </p:nvPicPr>
        <p:blipFill>
          <a:blip r:embed="rId2"/>
          <a:stretch>
            <a:fillRect/>
          </a:stretch>
        </p:blipFill>
        <p:spPr>
          <a:xfrm>
            <a:off x="380260" y="2590800"/>
            <a:ext cx="8382000" cy="2321331"/>
          </a:xfrm>
          <a:prstGeom prst="rect">
            <a:avLst/>
          </a:prstGeom>
        </p:spPr>
      </p:pic>
    </p:spTree>
    <p:extLst>
      <p:ext uri="{BB962C8B-B14F-4D97-AF65-F5344CB8AC3E}">
        <p14:creationId xmlns:p14="http://schemas.microsoft.com/office/powerpoint/2010/main" val="1290190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all of your residuals are 0, and the interaction F-test is missing from your ANOVA table.</a:t>
            </a:r>
          </a:p>
          <a:p>
            <a:endParaRPr lang="en-US" dirty="0"/>
          </a:p>
          <a:p>
            <a:r>
              <a:rPr lang="en-US" dirty="0" smtClean="0"/>
              <a:t>This is because you do not have any replicate observations at the interaction levels.  </a:t>
            </a:r>
          </a:p>
          <a:p>
            <a:pPr lvl="1"/>
            <a:r>
              <a:rPr lang="en-US" dirty="0" smtClean="0"/>
              <a:t>Example</a:t>
            </a:r>
          </a:p>
          <a:p>
            <a:pPr lvl="1"/>
            <a:endParaRPr lang="en-US" dirty="0"/>
          </a:p>
          <a:p>
            <a:pPr marL="365760" lvl="1" indent="0">
              <a:buNone/>
            </a:pPr>
            <a:r>
              <a:rPr lang="en-US" dirty="0" smtClean="0"/>
              <a:t>  Can assess interaction                      Can not assess interaction</a:t>
            </a:r>
          </a:p>
          <a:p>
            <a:pPr lvl="1"/>
            <a:endParaRPr lang="en-US" dirty="0"/>
          </a:p>
          <a:p>
            <a:pPr lvl="1"/>
            <a:endParaRPr lang="en-US" dirty="0"/>
          </a:p>
        </p:txBody>
      </p:sp>
      <p:sp>
        <p:nvSpPr>
          <p:cNvPr id="3" name="Title 2"/>
          <p:cNvSpPr>
            <a:spLocks noGrp="1"/>
          </p:cNvSpPr>
          <p:nvPr>
            <p:ph type="title"/>
          </p:nvPr>
        </p:nvSpPr>
        <p:spPr/>
        <p:txBody>
          <a:bodyPr/>
          <a:lstStyle/>
          <a:p>
            <a:r>
              <a:rPr lang="en-US" dirty="0" smtClean="0"/>
              <a:t>Note about residuals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95800"/>
            <a:ext cx="3810000" cy="1072138"/>
          </a:xfrm>
          <a:prstGeom prst="rect">
            <a:avLst/>
          </a:prstGeom>
          <a:solidFill>
            <a:schemeClr val="bg1"/>
          </a:solidFill>
          <a:ln>
            <a:noFill/>
          </a:ln>
          <a:effec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4495800"/>
            <a:ext cx="3810001" cy="1072138"/>
          </a:xfrm>
          <a:prstGeom prst="rect">
            <a:avLst/>
          </a:prstGeom>
          <a:solidFill>
            <a:schemeClr val="bg1"/>
          </a:solidFill>
          <a:ln>
            <a:noFill/>
          </a:ln>
          <a:effectLst/>
        </p:spPr>
      </p:pic>
    </p:spTree>
    <p:extLst>
      <p:ext uri="{BB962C8B-B14F-4D97-AF65-F5344CB8AC3E}">
        <p14:creationId xmlns:p14="http://schemas.microsoft.com/office/powerpoint/2010/main" val="3422126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ANOVA (High level </a:t>
            </a:r>
            <a:r>
              <a:rPr lang="en-US" dirty="0" err="1" smtClean="0"/>
              <a:t>Ftests</a:t>
            </a:r>
            <a:r>
              <a:rPr lang="en-US" dirty="0" smtClean="0"/>
              <a: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818" y="3124200"/>
            <a:ext cx="6057900" cy="1252537"/>
          </a:xfrm>
          <a:prstGeom prst="rect">
            <a:avLst/>
          </a:prstGeom>
          <a:solidFill>
            <a:schemeClr val="bg1"/>
          </a:solidFill>
          <a:ln>
            <a:noFill/>
          </a:ln>
          <a:effec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76400"/>
            <a:ext cx="6057900" cy="1252537"/>
          </a:xfrm>
          <a:prstGeom prst="rect">
            <a:avLst/>
          </a:prstGeom>
          <a:solidFill>
            <a:schemeClr val="bg1"/>
          </a:solidFill>
          <a:ln>
            <a:noFill/>
          </a:ln>
          <a:effectLst/>
        </p:spPr>
      </p:pic>
      <p:sp>
        <p:nvSpPr>
          <p:cNvPr id="4" name="TextBox 3"/>
          <p:cNvSpPr txBox="1"/>
          <p:nvPr/>
        </p:nvSpPr>
        <p:spPr>
          <a:xfrm>
            <a:off x="990600" y="4419600"/>
            <a:ext cx="7162800" cy="2308324"/>
          </a:xfrm>
          <a:prstGeom prst="rect">
            <a:avLst/>
          </a:prstGeom>
          <a:noFill/>
        </p:spPr>
        <p:txBody>
          <a:bodyPr wrap="square" rtlCol="0">
            <a:spAutoFit/>
          </a:bodyPr>
          <a:lstStyle/>
          <a:p>
            <a:r>
              <a:rPr lang="en-US" dirty="0" smtClean="0"/>
              <a:t>Overall F-test can be used to see if there are any difference. (just like last weeks discussion )</a:t>
            </a:r>
          </a:p>
          <a:p>
            <a:endParaRPr lang="en-US" dirty="0"/>
          </a:p>
          <a:p>
            <a:r>
              <a:rPr lang="en-US" dirty="0" smtClean="0"/>
              <a:t>Additional F-tests can tell us something about each factor and if a </a:t>
            </a:r>
            <a:r>
              <a:rPr lang="en-US" dirty="0" err="1" smtClean="0"/>
              <a:t>nonadditive</a:t>
            </a:r>
            <a:r>
              <a:rPr lang="en-US" dirty="0" smtClean="0"/>
              <a:t> model (Sex*Background) is supported (Use type-III !!!)</a:t>
            </a:r>
          </a:p>
          <a:p>
            <a:endParaRPr lang="en-US" dirty="0"/>
          </a:p>
          <a:p>
            <a:r>
              <a:rPr lang="en-US" dirty="0" smtClean="0"/>
              <a:t>Reminder: These tests don’t tell us which specific groups or combination of groups are different from each other</a:t>
            </a:r>
            <a:endParaRPr lang="en-US" dirty="0"/>
          </a:p>
        </p:txBody>
      </p:sp>
    </p:spTree>
    <p:extLst>
      <p:ext uri="{BB962C8B-B14F-4D97-AF65-F5344CB8AC3E}">
        <p14:creationId xmlns:p14="http://schemas.microsoft.com/office/powerpoint/2010/main" val="1063681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a:bodyPr>
          <a:lstStyle/>
          <a:p>
            <a:r>
              <a:rPr lang="en-US" dirty="0" smtClean="0"/>
              <a:t>Contrasts were a little bit confusing when using the Seaweed grazer study.  There are a few complexities here that are somewhat hidden from the student</a:t>
            </a:r>
          </a:p>
          <a:p>
            <a:endParaRPr lang="en-US" dirty="0"/>
          </a:p>
          <a:p>
            <a:endParaRPr lang="en-US" dirty="0" smtClean="0"/>
          </a:p>
          <a:p>
            <a:r>
              <a:rPr lang="en-US" dirty="0" smtClean="0"/>
              <a:t>Simple idea:</a:t>
            </a:r>
          </a:p>
          <a:p>
            <a:pPr lvl="1"/>
            <a:r>
              <a:rPr lang="en-US" dirty="0" smtClean="0"/>
              <a:t>Once an overall F-test is conducted and found significant and if the factor of interest has more than two levels, we would like to know which factor levels are different</a:t>
            </a:r>
            <a:endParaRPr lang="en-US" dirty="0"/>
          </a:p>
          <a:p>
            <a:pPr lvl="1"/>
            <a:endParaRPr lang="en-US" dirty="0" smtClean="0"/>
          </a:p>
          <a:p>
            <a:pPr lvl="1"/>
            <a:r>
              <a:rPr lang="en-US" dirty="0"/>
              <a:t>  </a:t>
            </a:r>
            <a:r>
              <a:rPr lang="en-US" dirty="0" smtClean="0"/>
              <a:t>Contrasts allow us to do this</a:t>
            </a:r>
            <a:endParaRPr lang="en-US" dirty="0"/>
          </a:p>
          <a:p>
            <a:pPr marL="45720" indent="0">
              <a:buNone/>
            </a:pPr>
            <a:endParaRPr lang="en-US" dirty="0" smtClean="0"/>
          </a:p>
          <a:p>
            <a:endParaRPr lang="en-US" dirty="0" smtClean="0"/>
          </a:p>
        </p:txBody>
      </p:sp>
      <p:sp>
        <p:nvSpPr>
          <p:cNvPr id="3" name="Title 2"/>
          <p:cNvSpPr>
            <a:spLocks noGrp="1"/>
          </p:cNvSpPr>
          <p:nvPr>
            <p:ph type="title"/>
          </p:nvPr>
        </p:nvSpPr>
        <p:spPr/>
        <p:txBody>
          <a:bodyPr/>
          <a:lstStyle/>
          <a:p>
            <a:r>
              <a:rPr lang="en-US" dirty="0" smtClean="0"/>
              <a:t>Contrasts</a:t>
            </a:r>
            <a:endParaRPr lang="en-US" dirty="0"/>
          </a:p>
        </p:txBody>
      </p:sp>
    </p:spTree>
    <p:extLst>
      <p:ext uri="{BB962C8B-B14F-4D97-AF65-F5344CB8AC3E}">
        <p14:creationId xmlns:p14="http://schemas.microsoft.com/office/powerpoint/2010/main" val="15902518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304800" y="1752600"/>
            <a:ext cx="8534400" cy="4856714"/>
          </a:xfrm>
          <a:prstGeom prst="rect">
            <a:avLst/>
          </a:prstGeom>
          <a:noFill/>
        </p:spPr>
        <p:txBody>
          <a:bodyPr wrap="square" rtlCol="0">
            <a:spAutoFit/>
          </a:bodyPr>
          <a:lstStyle/>
          <a:p>
            <a:pPr marL="45720" indent="0">
              <a:buNone/>
            </a:pPr>
            <a:r>
              <a:rPr lang="en-US" dirty="0" smtClean="0"/>
              <a:t>Since background is significant, we would like to know which mathematical backgrounds were different from each other.  One comparison to make is B vs A (no reason why it can’t be A vs B)</a:t>
            </a:r>
          </a:p>
          <a:p>
            <a:pPr marL="45720" indent="0">
              <a:buNone/>
            </a:pPr>
            <a:endParaRPr lang="en-US" dirty="0"/>
          </a:p>
          <a:p>
            <a:pPr marL="45720" indent="0">
              <a:buNone/>
            </a:pPr>
            <a:r>
              <a:rPr lang="en-US" dirty="0" smtClean="0"/>
              <a:t>IN SAS</a:t>
            </a:r>
          </a:p>
          <a:p>
            <a:pPr marL="45720" indent="0">
              <a:buNone/>
            </a:pPr>
            <a:endParaRPr lang="en-US" dirty="0" smtClean="0"/>
          </a:p>
          <a:p>
            <a:pPr marL="45720" indent="0">
              <a:buNone/>
            </a:pPr>
            <a:r>
              <a:rPr lang="en-US" dirty="0" smtClean="0"/>
              <a:t>estimate </a:t>
            </a:r>
            <a:r>
              <a:rPr lang="en-US" dirty="0"/>
              <a:t>'B vs A' background -1 1 0; </a:t>
            </a:r>
            <a:endParaRPr lang="en-US" dirty="0" smtClean="0"/>
          </a:p>
          <a:p>
            <a:pPr marL="45720" indent="0">
              <a:buNone/>
            </a:pPr>
            <a:endParaRPr lang="en-US" dirty="0"/>
          </a:p>
          <a:p>
            <a:pPr marL="45720" indent="0">
              <a:buNone/>
            </a:pPr>
            <a:r>
              <a:rPr lang="en-US" dirty="0" smtClean="0"/>
              <a:t>Estimate “Name”  Factor of interest (</a:t>
            </a:r>
            <a:r>
              <a:rPr lang="en-US" dirty="0" err="1" smtClean="0"/>
              <a:t>Seq</a:t>
            </a:r>
            <a:r>
              <a:rPr lang="en-US" dirty="0" smtClean="0"/>
              <a:t> of # to get difference)</a:t>
            </a:r>
            <a:r>
              <a:rPr lang="en-US" sz="800" dirty="0" smtClean="0"/>
              <a:t>)</a:t>
            </a:r>
          </a:p>
          <a:p>
            <a:pPr marL="45720" indent="0">
              <a:buNone/>
            </a:pPr>
            <a:endParaRPr lang="en-US" sz="800" dirty="0" smtClean="0"/>
          </a:p>
          <a:p>
            <a:r>
              <a:rPr lang="en-US" dirty="0" smtClean="0"/>
              <a:t> SAS knows the order by alphabetical so background is A B C</a:t>
            </a:r>
          </a:p>
          <a:p>
            <a:endParaRPr lang="en-US" dirty="0"/>
          </a:p>
          <a:p>
            <a:r>
              <a:rPr lang="en-US" dirty="0" smtClean="0"/>
              <a:t>To test for </a:t>
            </a:r>
            <a:r>
              <a:rPr lang="en-US" dirty="0" err="1" smtClean="0"/>
              <a:t>BvsA</a:t>
            </a:r>
            <a:r>
              <a:rPr lang="en-US" dirty="0" smtClean="0"/>
              <a:t>  -1 1 0      -1*A+1*B+0*C= B-A</a:t>
            </a:r>
          </a:p>
          <a:p>
            <a:pPr marL="4572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Contrasts</a:t>
            </a:r>
            <a:endParaRPr lang="en-US" dirty="0"/>
          </a:p>
        </p:txBody>
      </p:sp>
    </p:spTree>
    <p:extLst>
      <p:ext uri="{BB962C8B-B14F-4D97-AF65-F5344CB8AC3E}">
        <p14:creationId xmlns:p14="http://schemas.microsoft.com/office/powerpoint/2010/main" val="1803058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a:bodyPr>
          <a:lstStyle/>
          <a:p>
            <a:endParaRPr lang="en-US" dirty="0" smtClean="0"/>
          </a:p>
          <a:p>
            <a:r>
              <a:rPr lang="en-US" dirty="0" smtClean="0"/>
              <a:t>For background, there are 3 total tests to get at</a:t>
            </a:r>
          </a:p>
          <a:p>
            <a:pPr lvl="1"/>
            <a:r>
              <a:rPr lang="en-US" dirty="0" err="1" smtClean="0"/>
              <a:t>BvsA</a:t>
            </a:r>
            <a:endParaRPr lang="en-US" dirty="0" smtClean="0"/>
          </a:p>
          <a:p>
            <a:pPr lvl="1"/>
            <a:r>
              <a:rPr lang="en-US" dirty="0" err="1" smtClean="0"/>
              <a:t>CvsA</a:t>
            </a:r>
            <a:endParaRPr lang="en-US" dirty="0" smtClean="0"/>
          </a:p>
          <a:p>
            <a:pPr lvl="1"/>
            <a:r>
              <a:rPr lang="en-US" dirty="0" err="1" smtClean="0"/>
              <a:t>CvsB</a:t>
            </a:r>
            <a:endParaRPr lang="en-US" dirty="0" smtClean="0"/>
          </a:p>
          <a:p>
            <a:pPr lvl="1"/>
            <a:endParaRPr lang="en-US" dirty="0"/>
          </a:p>
          <a:p>
            <a:r>
              <a:rPr lang="en-US" dirty="0" smtClean="0"/>
              <a:t>Anytime we start conducting multiple tests that we didn’t plan for in advanced, we need to make sure we are not too optimistic with our testing, so we adjust the </a:t>
            </a:r>
            <a:r>
              <a:rPr lang="en-US" dirty="0" err="1" smtClean="0"/>
              <a:t>pvalues</a:t>
            </a:r>
            <a:r>
              <a:rPr lang="en-US" dirty="0" smtClean="0"/>
              <a:t> using various procedures</a:t>
            </a:r>
          </a:p>
          <a:p>
            <a:pPr lvl="1"/>
            <a:r>
              <a:rPr lang="en-US" dirty="0" err="1" smtClean="0"/>
              <a:t>Bonferroni</a:t>
            </a:r>
            <a:endParaRPr lang="en-US" dirty="0" smtClean="0"/>
          </a:p>
          <a:p>
            <a:pPr lvl="1"/>
            <a:r>
              <a:rPr lang="en-US" dirty="0" smtClean="0"/>
              <a:t>Tukey</a:t>
            </a:r>
          </a:p>
          <a:p>
            <a:pPr lvl="1"/>
            <a:r>
              <a:rPr lang="en-US" dirty="0" err="1" smtClean="0"/>
              <a:t>Dunnett</a:t>
            </a:r>
            <a:endParaRPr lang="en-US" dirty="0" smtClean="0"/>
          </a:p>
        </p:txBody>
      </p:sp>
      <p:sp>
        <p:nvSpPr>
          <p:cNvPr id="3" name="Title 2"/>
          <p:cNvSpPr>
            <a:spLocks noGrp="1"/>
          </p:cNvSpPr>
          <p:nvPr>
            <p:ph type="title"/>
          </p:nvPr>
        </p:nvSpPr>
        <p:spPr/>
        <p:txBody>
          <a:bodyPr/>
          <a:lstStyle/>
          <a:p>
            <a:r>
              <a:rPr lang="en-US" dirty="0" err="1" smtClean="0"/>
              <a:t>COntrasts</a:t>
            </a:r>
            <a:endParaRPr lang="en-US" dirty="0"/>
          </a:p>
        </p:txBody>
      </p:sp>
    </p:spTree>
    <p:extLst>
      <p:ext uri="{BB962C8B-B14F-4D97-AF65-F5344CB8AC3E}">
        <p14:creationId xmlns:p14="http://schemas.microsoft.com/office/powerpoint/2010/main" val="34375072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453129"/>
          </a:xfrm>
        </p:spPr>
        <p:txBody>
          <a:bodyPr>
            <a:normAutofit lnSpcReduction="10000"/>
          </a:bodyPr>
          <a:lstStyle/>
          <a:p>
            <a:endParaRPr lang="en-US" dirty="0" smtClean="0"/>
          </a:p>
          <a:p>
            <a:r>
              <a:rPr lang="en-US" dirty="0" smtClean="0"/>
              <a:t>For background, there are 3 total tests to get at</a:t>
            </a:r>
          </a:p>
          <a:p>
            <a:pPr lvl="1"/>
            <a:r>
              <a:rPr lang="en-US" dirty="0" err="1" smtClean="0"/>
              <a:t>BvsA</a:t>
            </a:r>
            <a:endParaRPr lang="en-US" dirty="0" smtClean="0"/>
          </a:p>
          <a:p>
            <a:pPr lvl="1"/>
            <a:r>
              <a:rPr lang="en-US" dirty="0" err="1" smtClean="0"/>
              <a:t>CvsA</a:t>
            </a:r>
            <a:endParaRPr lang="en-US" dirty="0" smtClean="0"/>
          </a:p>
          <a:p>
            <a:pPr lvl="1"/>
            <a:r>
              <a:rPr lang="en-US" dirty="0" err="1" smtClean="0"/>
              <a:t>CvsB</a:t>
            </a:r>
            <a:endParaRPr lang="en-US" dirty="0" smtClean="0"/>
          </a:p>
          <a:p>
            <a:pPr lvl="1"/>
            <a:endParaRPr lang="en-US" dirty="0"/>
          </a:p>
          <a:p>
            <a:r>
              <a:rPr lang="en-US" dirty="0" smtClean="0"/>
              <a:t>Rather than write out 3 contrasts we can tell SAS to do them all with one option </a:t>
            </a:r>
          </a:p>
          <a:p>
            <a:endParaRPr lang="en-US" dirty="0"/>
          </a:p>
          <a:p>
            <a:pPr lvl="1"/>
            <a:r>
              <a:rPr lang="en-US" dirty="0" err="1"/>
              <a:t>lsmeans</a:t>
            </a:r>
            <a:r>
              <a:rPr lang="en-US" dirty="0"/>
              <a:t> background / </a:t>
            </a:r>
            <a:r>
              <a:rPr lang="en-US" dirty="0" err="1"/>
              <a:t>pdiff</a:t>
            </a:r>
            <a:r>
              <a:rPr lang="en-US" dirty="0"/>
              <a:t> </a:t>
            </a:r>
            <a:r>
              <a:rPr lang="en-US" dirty="0" err="1"/>
              <a:t>tdiff</a:t>
            </a:r>
            <a:r>
              <a:rPr lang="en-US" dirty="0"/>
              <a:t> adjust=bon; </a:t>
            </a:r>
            <a:endParaRPr lang="en-US" dirty="0" smtClean="0"/>
          </a:p>
          <a:p>
            <a:pPr lvl="1"/>
            <a:endParaRPr lang="en-US" dirty="0"/>
          </a:p>
          <a:p>
            <a:pPr lvl="1"/>
            <a:r>
              <a:rPr lang="en-US" dirty="0" smtClean="0"/>
              <a:t>If we wanted both background and sex, we would just add it</a:t>
            </a:r>
          </a:p>
          <a:p>
            <a:pPr lvl="1"/>
            <a:endParaRPr lang="en-US" dirty="0"/>
          </a:p>
          <a:p>
            <a:pPr lvl="1"/>
            <a:r>
              <a:rPr lang="en-US" dirty="0" err="1" smtClean="0"/>
              <a:t>Lsmeans</a:t>
            </a:r>
            <a:r>
              <a:rPr lang="en-US" dirty="0" smtClean="0"/>
              <a:t> background sex / </a:t>
            </a:r>
            <a:r>
              <a:rPr lang="en-US" dirty="0" err="1" smtClean="0"/>
              <a:t>pdiff</a:t>
            </a:r>
            <a:r>
              <a:rPr lang="en-US" dirty="0" smtClean="0"/>
              <a:t> </a:t>
            </a:r>
            <a:r>
              <a:rPr lang="en-US" dirty="0" err="1" smtClean="0"/>
              <a:t>tdiff</a:t>
            </a:r>
            <a:r>
              <a:rPr lang="en-US" dirty="0" smtClean="0"/>
              <a:t> adjust=bon</a:t>
            </a:r>
          </a:p>
        </p:txBody>
      </p:sp>
      <p:sp>
        <p:nvSpPr>
          <p:cNvPr id="3" name="Title 2"/>
          <p:cNvSpPr>
            <a:spLocks noGrp="1"/>
          </p:cNvSpPr>
          <p:nvPr>
            <p:ph type="title"/>
          </p:nvPr>
        </p:nvSpPr>
        <p:spPr/>
        <p:txBody>
          <a:bodyPr/>
          <a:lstStyle/>
          <a:p>
            <a:r>
              <a:rPr lang="en-US" dirty="0" err="1" smtClean="0"/>
              <a:t>COntrasts</a:t>
            </a:r>
            <a:endParaRPr lang="en-US" dirty="0"/>
          </a:p>
        </p:txBody>
      </p:sp>
      <p:cxnSp>
        <p:nvCxnSpPr>
          <p:cNvPr id="5" name="Straight Connector 4"/>
          <p:cNvCxnSpPr/>
          <p:nvPr/>
        </p:nvCxnSpPr>
        <p:spPr>
          <a:xfrm>
            <a:off x="3581400" y="4876800"/>
            <a:ext cx="2286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0989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All comparison using </a:t>
            </a:r>
            <a:r>
              <a:rPr lang="en-US" dirty="0" err="1" smtClean="0"/>
              <a:t>Pdiff</a:t>
            </a:r>
            <a:r>
              <a:rPr lang="en-US" dirty="0" smtClean="0"/>
              <a:t> option</a:t>
            </a:r>
            <a:endParaRPr lang="en-US" dirty="0"/>
          </a:p>
        </p:txBody>
      </p:sp>
      <p:pic>
        <p:nvPicPr>
          <p:cNvPr id="2" name="Picture 1"/>
          <p:cNvPicPr>
            <a:picLocks noChangeAspect="1"/>
          </p:cNvPicPr>
          <p:nvPr/>
        </p:nvPicPr>
        <p:blipFill>
          <a:blip r:embed="rId2"/>
          <a:stretch>
            <a:fillRect/>
          </a:stretch>
        </p:blipFill>
        <p:spPr>
          <a:xfrm>
            <a:off x="1695080" y="1905000"/>
            <a:ext cx="5753100" cy="4406900"/>
          </a:xfrm>
          <a:prstGeom prst="rect">
            <a:avLst/>
          </a:prstGeom>
        </p:spPr>
      </p:pic>
    </p:spTree>
    <p:extLst>
      <p:ext uri="{BB962C8B-B14F-4D97-AF65-F5344CB8AC3E}">
        <p14:creationId xmlns:p14="http://schemas.microsoft.com/office/powerpoint/2010/main" val="1391976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Suggestion for ease in contrasts…..switch to </a:t>
            </a:r>
            <a:r>
              <a:rPr lang="en-US" dirty="0" err="1" smtClean="0"/>
              <a:t>proc</a:t>
            </a:r>
            <a:r>
              <a:rPr lang="en-US" dirty="0" smtClean="0"/>
              <a:t> mixed</a:t>
            </a:r>
          </a:p>
          <a:p>
            <a:endParaRPr lang="en-US" dirty="0"/>
          </a:p>
          <a:p>
            <a:endParaRPr lang="en-US" dirty="0"/>
          </a:p>
        </p:txBody>
      </p:sp>
      <p:sp>
        <p:nvSpPr>
          <p:cNvPr id="3" name="Title 2"/>
          <p:cNvSpPr>
            <a:spLocks noGrp="1"/>
          </p:cNvSpPr>
          <p:nvPr>
            <p:ph type="title"/>
          </p:nvPr>
        </p:nvSpPr>
        <p:spPr/>
        <p:txBody>
          <a:bodyPr/>
          <a:lstStyle/>
          <a:p>
            <a:r>
              <a:rPr lang="en-US" dirty="0" err="1" smtClean="0"/>
              <a:t>Pdiff</a:t>
            </a:r>
            <a:r>
              <a:rPr lang="en-US" dirty="0" smtClean="0"/>
              <a:t> in </a:t>
            </a:r>
            <a:r>
              <a:rPr lang="en-US" dirty="0" err="1" smtClean="0"/>
              <a:t>Proc</a:t>
            </a:r>
            <a:r>
              <a:rPr lang="en-US" dirty="0" smtClean="0"/>
              <a:t> Mixed</a:t>
            </a:r>
            <a:endParaRPr lang="en-US" dirty="0"/>
          </a:p>
        </p:txBody>
      </p:sp>
      <p:sp>
        <p:nvSpPr>
          <p:cNvPr id="5" name="Rectangle 1"/>
          <p:cNvSpPr>
            <a:spLocks noChangeArrowheads="1"/>
          </p:cNvSpPr>
          <p:nvPr/>
        </p:nvSpPr>
        <p:spPr bwMode="auto">
          <a:xfrm>
            <a:off x="381000" y="2364432"/>
            <a:ext cx="410881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000080"/>
              </a:solidFill>
              <a:effectLst/>
              <a:latin typeface="Courier New" pitchFamily="49" charset="0"/>
              <a:ea typeface="Calibri" pitchFamily="34" charset="0"/>
              <a:cs typeface="Courier New"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1" i="0" u="none" strike="noStrike" cap="none" normalizeH="0" baseline="0" dirty="0" err="1" smtClean="0">
                <a:ln>
                  <a:noFill/>
                </a:ln>
                <a:solidFill>
                  <a:srgbClr val="000080"/>
                </a:solidFill>
                <a:effectLst/>
                <a:latin typeface="Courier New" pitchFamily="49" charset="0"/>
                <a:ea typeface="Calibri" pitchFamily="34" charset="0"/>
                <a:cs typeface="Courier New" pitchFamily="49" charset="0"/>
              </a:rPr>
              <a:t>proc</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a:t>
            </a:r>
            <a:r>
              <a:rPr kumimoji="0" lang="en-US" altLang="en-US" sz="1000" b="1" i="0" u="none" strike="noStrike" cap="none" normalizeH="0" baseline="0" dirty="0" smtClean="0">
                <a:ln>
                  <a:noFill/>
                </a:ln>
                <a:solidFill>
                  <a:srgbClr val="000080"/>
                </a:solidFill>
                <a:effectLst/>
                <a:latin typeface="Courier New" pitchFamily="49" charset="0"/>
                <a:ea typeface="Calibri" pitchFamily="34" charset="0"/>
                <a:cs typeface="Courier New" pitchFamily="49" charset="0"/>
              </a:rPr>
              <a:t>mixed</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data</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=math PLOTS=(RESIDUALPANEL);</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class</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sex background;</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model</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score= background sex background*sex;</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en-US" altLang="en-US" sz="1000" b="0" i="0" u="none" strike="noStrike" cap="none" normalizeH="0" baseline="0" dirty="0" err="1" smtClean="0">
                <a:ln>
                  <a:noFill/>
                </a:ln>
                <a:solidFill>
                  <a:srgbClr val="0000FF"/>
                </a:solidFill>
                <a:effectLst/>
                <a:latin typeface="Courier New" pitchFamily="49" charset="0"/>
                <a:ea typeface="Calibri" pitchFamily="34" charset="0"/>
                <a:cs typeface="Courier New" pitchFamily="49" charset="0"/>
              </a:rPr>
              <a:t>lsmeans</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background</a:t>
            </a:r>
            <a:r>
              <a:rPr kumimoji="0" lang="en-US" altLang="en-US" sz="1000" b="0" i="0" u="none" strike="noStrike" cap="none" normalizeH="0" dirty="0" smtClean="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sex / </a:t>
            </a:r>
            <a:r>
              <a:rPr kumimoji="0" lang="en-US" altLang="en-US" sz="1000" b="0" i="0" u="none" strike="noStrike" cap="none" normalizeH="0" baseline="0" dirty="0" err="1" smtClean="0">
                <a:ln>
                  <a:noFill/>
                </a:ln>
                <a:solidFill>
                  <a:srgbClr val="000000"/>
                </a:solidFill>
                <a:effectLst/>
                <a:latin typeface="Courier New" pitchFamily="49" charset="0"/>
                <a:ea typeface="Calibri" pitchFamily="34" charset="0"/>
                <a:cs typeface="Courier New" pitchFamily="49" charset="0"/>
              </a:rPr>
              <a:t>pdiff</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err="1" smtClean="0">
                <a:ln>
                  <a:noFill/>
                </a:ln>
                <a:solidFill>
                  <a:srgbClr val="000000"/>
                </a:solidFill>
                <a:effectLst/>
                <a:latin typeface="Courier New" pitchFamily="49" charset="0"/>
                <a:ea typeface="Calibri" pitchFamily="34" charset="0"/>
                <a:cs typeface="Courier New" pitchFamily="49" charset="0"/>
              </a:rPr>
              <a:t>tdiff</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a:t>
            </a:r>
            <a:r>
              <a:rPr lang="en-US" altLang="en-US" sz="1000" dirty="0">
                <a:solidFill>
                  <a:srgbClr val="000000"/>
                </a:solidFill>
                <a:latin typeface="Courier New" pitchFamily="49" charset="0"/>
                <a:ea typeface="Calibri" pitchFamily="34" charset="0"/>
                <a:cs typeface="Courier New" pitchFamily="49" charset="0"/>
              </a:rPr>
              <a:t>CL</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 </a:t>
            </a:r>
            <a:r>
              <a:rPr kumimoji="0" lang="en-US" altLang="en-US" sz="1000" b="0" i="0" u="none" strike="noStrike" cap="none" normalizeH="0" baseline="0" dirty="0" smtClean="0">
                <a:ln>
                  <a:noFill/>
                </a:ln>
                <a:solidFill>
                  <a:srgbClr val="0000FF"/>
                </a:solidFill>
                <a:effectLst/>
                <a:latin typeface="Courier New" pitchFamily="49" charset="0"/>
                <a:ea typeface="Calibri" pitchFamily="34" charset="0"/>
                <a:cs typeface="Courier New" pitchFamily="49" charset="0"/>
              </a:rPr>
              <a:t>adjust</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=bon;</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000080"/>
                </a:solidFill>
                <a:effectLst/>
                <a:latin typeface="Courier New" pitchFamily="49" charset="0"/>
                <a:ea typeface="Calibri" pitchFamily="34" charset="0"/>
                <a:cs typeface="Courier New" pitchFamily="49" charset="0"/>
              </a:rPr>
              <a:t>run</a:t>
            </a:r>
            <a:r>
              <a:rPr kumimoji="0" lang="en-US" altLang="en-US" sz="1000" b="0" i="0" u="none" strike="noStrike" cap="none" normalizeH="0" baseline="0" dirty="0" smtClean="0">
                <a:ln>
                  <a:noFill/>
                </a:ln>
                <a:solidFill>
                  <a:srgbClr val="000000"/>
                </a:solidFill>
                <a:effectLst/>
                <a:latin typeface="Courier New" pitchFamily="49" charset="0"/>
                <a:ea typeface="Calibri" pitchFamily="34" charset="0"/>
                <a:cs typeface="Courier New" pitchFamily="49" charset="0"/>
              </a:rPr>
              <a:t>;</a:t>
            </a:r>
            <a:endParaRPr kumimoji="0" lang="en-US" alt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 name="Picture 5"/>
          <p:cNvPicPr>
            <a:picLocks noChangeAspect="1"/>
          </p:cNvPicPr>
          <p:nvPr/>
        </p:nvPicPr>
        <p:blipFill>
          <a:blip r:embed="rId2"/>
          <a:stretch>
            <a:fillRect/>
          </a:stretch>
        </p:blipFill>
        <p:spPr>
          <a:xfrm>
            <a:off x="283422" y="3657094"/>
            <a:ext cx="8445500" cy="2641600"/>
          </a:xfrm>
          <a:prstGeom prst="rect">
            <a:avLst/>
          </a:prstGeom>
        </p:spPr>
      </p:pic>
    </p:spTree>
    <p:extLst>
      <p:ext uri="{BB962C8B-B14F-4D97-AF65-F5344CB8AC3E}">
        <p14:creationId xmlns:p14="http://schemas.microsoft.com/office/powerpoint/2010/main" val="22590844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58201" cy="5138929"/>
          </a:xfrm>
        </p:spPr>
        <p:txBody>
          <a:bodyPr>
            <a:normAutofit/>
          </a:bodyPr>
          <a:lstStyle/>
          <a:p>
            <a:r>
              <a:rPr lang="en-US" dirty="0" smtClean="0"/>
              <a:t>If the interaction F tests is significant, we know that the difference between levels of 1 factors depends on the levels of the other factor.  </a:t>
            </a:r>
          </a:p>
          <a:p>
            <a:endParaRPr lang="en-US" dirty="0"/>
          </a:p>
          <a:p>
            <a:r>
              <a:rPr lang="en-US" dirty="0" smtClean="0"/>
              <a:t>In this situations, even if the “Main effects” are significant we do not need to explore them because of the interaction effect</a:t>
            </a:r>
          </a:p>
          <a:p>
            <a:pPr marL="45720" indent="0">
              <a:buNone/>
            </a:pPr>
            <a:endParaRPr lang="en-US" dirty="0" smtClean="0"/>
          </a:p>
          <a:p>
            <a:pPr marL="45720" indent="0">
              <a:buNone/>
            </a:pPr>
            <a:endParaRPr lang="en-US" dirty="0"/>
          </a:p>
          <a:p>
            <a:r>
              <a:rPr lang="en-US" dirty="0" smtClean="0"/>
              <a:t>Using SAS to do all the comparisons for us.</a:t>
            </a:r>
          </a:p>
          <a:p>
            <a:endParaRPr lang="en-US" dirty="0"/>
          </a:p>
          <a:p>
            <a:pPr marL="45720" indent="0">
              <a:buNone/>
            </a:pPr>
            <a:r>
              <a:rPr lang="en-US" sz="1400" dirty="0" err="1" smtClean="0">
                <a:latin typeface="SAS Monospace" panose="020B0609020202020204" pitchFamily="49" charset="0"/>
              </a:rPr>
              <a:t>Lsmeans</a:t>
            </a:r>
            <a:r>
              <a:rPr lang="en-US" sz="1400" dirty="0" smtClean="0">
                <a:latin typeface="SAS Monospace" panose="020B0609020202020204" pitchFamily="49" charset="0"/>
              </a:rPr>
              <a:t> Background*Sex / </a:t>
            </a:r>
            <a:r>
              <a:rPr lang="en-US" sz="1400" dirty="0" err="1" smtClean="0">
                <a:latin typeface="SAS Monospace" panose="020B0609020202020204" pitchFamily="49" charset="0"/>
              </a:rPr>
              <a:t>pdiff</a:t>
            </a:r>
            <a:r>
              <a:rPr lang="en-US" sz="1400" dirty="0" smtClean="0">
                <a:latin typeface="SAS Monospace" panose="020B0609020202020204" pitchFamily="49" charset="0"/>
              </a:rPr>
              <a:t> </a:t>
            </a:r>
            <a:r>
              <a:rPr lang="en-US" sz="1400" dirty="0" err="1">
                <a:latin typeface="SAS Monospace" panose="020B0609020202020204" pitchFamily="49" charset="0"/>
              </a:rPr>
              <a:t>tdiff</a:t>
            </a:r>
            <a:r>
              <a:rPr lang="en-US" sz="1400" dirty="0">
                <a:latin typeface="SAS Monospace" panose="020B0609020202020204" pitchFamily="49" charset="0"/>
              </a:rPr>
              <a:t> adjust=Tukey</a:t>
            </a:r>
            <a:r>
              <a:rPr lang="en-US" sz="1400" dirty="0" smtClean="0">
                <a:latin typeface="SAS Monospace" panose="020B0609020202020204" pitchFamily="49" charset="0"/>
              </a:rPr>
              <a:t>;</a:t>
            </a:r>
            <a:endParaRPr lang="en-US" sz="1400" dirty="0">
              <a:latin typeface="SAS Monospace" panose="020B0609020202020204" pitchFamily="49" charset="0"/>
            </a:endParaRPr>
          </a:p>
        </p:txBody>
      </p:sp>
      <p:sp>
        <p:nvSpPr>
          <p:cNvPr id="3" name="Title 2"/>
          <p:cNvSpPr>
            <a:spLocks noGrp="1"/>
          </p:cNvSpPr>
          <p:nvPr>
            <p:ph type="title"/>
          </p:nvPr>
        </p:nvSpPr>
        <p:spPr/>
        <p:txBody>
          <a:bodyPr/>
          <a:lstStyle/>
          <a:p>
            <a:r>
              <a:rPr lang="en-US" dirty="0" smtClean="0"/>
              <a:t>What if there was an interaction</a:t>
            </a:r>
            <a:endParaRPr lang="en-US" dirty="0"/>
          </a:p>
        </p:txBody>
      </p:sp>
    </p:spTree>
    <p:extLst>
      <p:ext uri="{BB962C8B-B14F-4D97-AF65-F5344CB8AC3E}">
        <p14:creationId xmlns:p14="http://schemas.microsoft.com/office/powerpoint/2010/main" val="269683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Bias-Variance Trade Off</a:t>
            </a:r>
            <a:endParaRPr lang="en-US" dirty="0"/>
          </a:p>
        </p:txBody>
      </p:sp>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smtClean="0"/>
              <a:t>Scenario 3 -  Low complexity.   </a:t>
            </a:r>
          </a:p>
          <a:p>
            <a:endParaRPr lang="en-US" dirty="0"/>
          </a:p>
          <a:p>
            <a:r>
              <a:rPr lang="en-US" dirty="0" smtClean="0"/>
              <a:t>No Bias  ,  Low Variance</a:t>
            </a:r>
            <a:endParaRPr lang="en-US" dirty="0"/>
          </a:p>
        </p:txBody>
      </p:sp>
    </p:spTree>
    <p:extLst>
      <p:ext uri="{BB962C8B-B14F-4D97-AF65-F5344CB8AC3E}">
        <p14:creationId xmlns:p14="http://schemas.microsoft.com/office/powerpoint/2010/main" val="941650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58201" cy="5138929"/>
          </a:xfrm>
        </p:spPr>
        <p:txBody>
          <a:bodyPr>
            <a:normAutofit/>
          </a:bodyPr>
          <a:lstStyle/>
          <a:p>
            <a:pPr marL="45720" indent="0">
              <a:buNone/>
            </a:pPr>
            <a:endParaRPr lang="en-US" dirty="0" smtClean="0"/>
          </a:p>
          <a:p>
            <a:r>
              <a:rPr lang="en-US" dirty="0" smtClean="0"/>
              <a:t>Using the hard coding (the caveat here is that multiple testing corrections are not applied)</a:t>
            </a:r>
          </a:p>
          <a:p>
            <a:endParaRPr lang="en-US" dirty="0" smtClean="0"/>
          </a:p>
          <a:p>
            <a:pPr marL="45720" indent="0">
              <a:buNone/>
            </a:pPr>
            <a:r>
              <a:rPr lang="en-US" sz="1600" dirty="0" smtClean="0"/>
              <a:t>Estimate “M vs F for Background A” Sex -1 1 Sex*Background -1 0 0 1 0 0;</a:t>
            </a:r>
          </a:p>
          <a:p>
            <a:pPr marL="45720" indent="0">
              <a:buNone/>
            </a:pPr>
            <a:endParaRPr lang="en-US" dirty="0"/>
          </a:p>
          <a:p>
            <a:pPr marL="45720" indent="0">
              <a:buNone/>
            </a:pPr>
            <a:r>
              <a:rPr lang="en-US" dirty="0" smtClean="0"/>
              <a:t>A*B   Levels of B by levels of A     </a:t>
            </a:r>
          </a:p>
          <a:p>
            <a:pPr marL="45720" indent="0">
              <a:buNone/>
            </a:pPr>
            <a:endParaRPr lang="en-US" dirty="0" smtClean="0"/>
          </a:p>
          <a:p>
            <a:pPr marL="45720" indent="0">
              <a:buNone/>
            </a:pPr>
            <a:r>
              <a:rPr lang="en-US" dirty="0" smtClean="0"/>
              <a:t>Contrasts Order:</a:t>
            </a:r>
            <a:endParaRPr lang="en-US" dirty="0"/>
          </a:p>
          <a:p>
            <a:pPr marL="45720" indent="0">
              <a:buNone/>
            </a:pPr>
            <a:r>
              <a:rPr lang="en-US" dirty="0" err="1" smtClean="0"/>
              <a:t>Afemale</a:t>
            </a:r>
            <a:r>
              <a:rPr lang="en-US" dirty="0" smtClean="0"/>
              <a:t> </a:t>
            </a:r>
            <a:r>
              <a:rPr lang="en-US" dirty="0" err="1" smtClean="0"/>
              <a:t>Bfemale</a:t>
            </a:r>
            <a:r>
              <a:rPr lang="en-US" dirty="0" smtClean="0"/>
              <a:t> </a:t>
            </a:r>
            <a:r>
              <a:rPr lang="en-US" dirty="0" err="1" smtClean="0"/>
              <a:t>Cfemale</a:t>
            </a:r>
            <a:r>
              <a:rPr lang="en-US" dirty="0" smtClean="0"/>
              <a:t> </a:t>
            </a:r>
            <a:r>
              <a:rPr lang="en-US" dirty="0" err="1" smtClean="0"/>
              <a:t>Amale</a:t>
            </a:r>
            <a:r>
              <a:rPr lang="en-US" dirty="0" smtClean="0"/>
              <a:t> </a:t>
            </a:r>
            <a:r>
              <a:rPr lang="en-US" dirty="0" err="1" smtClean="0"/>
              <a:t>Bmale</a:t>
            </a:r>
            <a:r>
              <a:rPr lang="en-US" dirty="0" smtClean="0"/>
              <a:t> </a:t>
            </a:r>
            <a:r>
              <a:rPr lang="en-US" dirty="0" err="1" smtClean="0"/>
              <a:t>Cmale</a:t>
            </a:r>
            <a:endParaRPr lang="en-US" dirty="0" smtClean="0"/>
          </a:p>
          <a:p>
            <a:pPr marL="45720" indent="0">
              <a:buNone/>
            </a:pPr>
            <a:r>
              <a:rPr lang="en-US" dirty="0" smtClean="0"/>
              <a:t>-1              0          0            1        0       0</a:t>
            </a:r>
          </a:p>
        </p:txBody>
      </p:sp>
      <p:sp>
        <p:nvSpPr>
          <p:cNvPr id="3" name="Title 2"/>
          <p:cNvSpPr>
            <a:spLocks noGrp="1"/>
          </p:cNvSpPr>
          <p:nvPr>
            <p:ph type="title"/>
          </p:nvPr>
        </p:nvSpPr>
        <p:spPr/>
        <p:txBody>
          <a:bodyPr/>
          <a:lstStyle/>
          <a:p>
            <a:r>
              <a:rPr lang="en-US" dirty="0" smtClean="0"/>
              <a:t>What if there was an interaction</a:t>
            </a:r>
            <a:endParaRPr lang="en-US" dirty="0"/>
          </a:p>
        </p:txBody>
      </p:sp>
    </p:spTree>
    <p:extLst>
      <p:ext uri="{BB962C8B-B14F-4D97-AF65-F5344CB8AC3E}">
        <p14:creationId xmlns:p14="http://schemas.microsoft.com/office/powerpoint/2010/main" val="8593785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Nothing really changes.</a:t>
            </a:r>
          </a:p>
          <a:p>
            <a:r>
              <a:rPr lang="en-US" dirty="0" smtClean="0"/>
              <a:t>In a lot of cases, blocks are generally assumed to have no interaction with the factor of interest (through randomization and design)</a:t>
            </a:r>
          </a:p>
          <a:p>
            <a:pPr lvl="1"/>
            <a:r>
              <a:rPr lang="en-US" dirty="0" smtClean="0"/>
              <a:t>No interaction term is included</a:t>
            </a:r>
          </a:p>
          <a:p>
            <a:pPr lvl="1"/>
            <a:r>
              <a:rPr lang="en-US" dirty="0" smtClean="0"/>
              <a:t>Simply look at the F-test for the variable of interest and dive in with contrasts</a:t>
            </a:r>
          </a:p>
          <a:p>
            <a:pPr lvl="1"/>
            <a:r>
              <a:rPr lang="en-US" dirty="0" smtClean="0"/>
              <a:t>With adequate sample sizes, it doesn’t hurt to assess if there is an interaction</a:t>
            </a:r>
          </a:p>
          <a:p>
            <a:endParaRPr lang="en-US" dirty="0"/>
          </a:p>
          <a:p>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So what about if there is only one factor of interest when one is a blocking variable?</a:t>
            </a:r>
            <a:endParaRPr lang="en-US" dirty="0"/>
          </a:p>
        </p:txBody>
      </p:sp>
    </p:spTree>
    <p:extLst>
      <p:ext uri="{BB962C8B-B14F-4D97-AF65-F5344CB8AC3E}">
        <p14:creationId xmlns:p14="http://schemas.microsoft.com/office/powerpoint/2010/main" val="365173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34129"/>
          </a:xfrm>
        </p:spPr>
        <p:txBody>
          <a:bodyPr>
            <a:normAutofit fontScale="92500" lnSpcReduction="20000"/>
          </a:bodyPr>
          <a:lstStyle/>
          <a:p>
            <a:r>
              <a:rPr lang="en-US" dirty="0" smtClean="0"/>
              <a:t>In a perfect world with no restrictions we would have more than two way </a:t>
            </a:r>
            <a:r>
              <a:rPr lang="en-US" dirty="0" err="1" smtClean="0"/>
              <a:t>anova</a:t>
            </a:r>
            <a:r>
              <a:rPr lang="en-US" dirty="0"/>
              <a:t>.</a:t>
            </a:r>
            <a:endParaRPr lang="en-US" dirty="0" smtClean="0"/>
          </a:p>
          <a:p>
            <a:pPr lvl="1"/>
            <a:r>
              <a:rPr lang="en-US" dirty="0"/>
              <a:t>Limpets (yes or no)</a:t>
            </a:r>
          </a:p>
          <a:p>
            <a:pPr lvl="1"/>
            <a:r>
              <a:rPr lang="en-US" dirty="0"/>
              <a:t>Small fish (yes or no)</a:t>
            </a:r>
          </a:p>
          <a:p>
            <a:pPr lvl="1"/>
            <a:r>
              <a:rPr lang="en-US" dirty="0"/>
              <a:t>Large fish (yes or no)</a:t>
            </a:r>
          </a:p>
          <a:p>
            <a:pPr lvl="1"/>
            <a:r>
              <a:rPr lang="en-US" dirty="0"/>
              <a:t>Control is all no</a:t>
            </a:r>
          </a:p>
          <a:p>
            <a:r>
              <a:rPr lang="en-US" dirty="0" smtClean="0"/>
              <a:t>With enough sample size and all of the factor level combinations, we could include all of the two way and three way interaction and conduct a similar analysis for three way </a:t>
            </a:r>
            <a:r>
              <a:rPr lang="en-US" dirty="0" err="1" smtClean="0"/>
              <a:t>anova</a:t>
            </a:r>
            <a:r>
              <a:rPr lang="en-US" dirty="0" smtClean="0"/>
              <a:t> as we have discussed for two way </a:t>
            </a:r>
            <a:r>
              <a:rPr lang="en-US" dirty="0" err="1" smtClean="0"/>
              <a:t>anova</a:t>
            </a:r>
            <a:endParaRPr lang="en-US" dirty="0" smtClean="0"/>
          </a:p>
          <a:p>
            <a:endParaRPr lang="en-US" dirty="0"/>
          </a:p>
          <a:p>
            <a:r>
              <a:rPr lang="en-US" dirty="0" smtClean="0"/>
              <a:t>Problem is we can’t observe every combination due to the study design and the logistics of the netting. So we simply reduced the levels of the combinations that we could get and put them in a single factor</a:t>
            </a:r>
          </a:p>
          <a:p>
            <a:endParaRPr lang="en-US" dirty="0" smtClean="0"/>
          </a:p>
          <a:p>
            <a:r>
              <a:rPr lang="en-US" dirty="0" smtClean="0"/>
              <a:t>The second factor was then a blocking variable.</a:t>
            </a:r>
          </a:p>
          <a:p>
            <a:endParaRPr lang="en-US" dirty="0"/>
          </a:p>
          <a:p>
            <a:endParaRPr lang="en-US" dirty="0" smtClean="0"/>
          </a:p>
          <a:p>
            <a:endParaRPr lang="en-US" dirty="0"/>
          </a:p>
          <a:p>
            <a:endParaRPr lang="en-US" dirty="0" smtClean="0"/>
          </a:p>
          <a:p>
            <a:endParaRPr lang="en-US" dirty="0"/>
          </a:p>
          <a:p>
            <a:pPr marL="45720" indent="0">
              <a:buNone/>
            </a:pPr>
            <a:endParaRPr lang="en-US" dirty="0" smtClean="0"/>
          </a:p>
        </p:txBody>
      </p:sp>
      <p:sp>
        <p:nvSpPr>
          <p:cNvPr id="3" name="Title 2"/>
          <p:cNvSpPr>
            <a:spLocks noGrp="1"/>
          </p:cNvSpPr>
          <p:nvPr>
            <p:ph type="title"/>
          </p:nvPr>
        </p:nvSpPr>
        <p:spPr/>
        <p:txBody>
          <a:bodyPr/>
          <a:lstStyle/>
          <a:p>
            <a:r>
              <a:rPr lang="en-US" sz="2000" dirty="0" smtClean="0"/>
              <a:t>What makes The Seaweed grazer study more difficult to understand what is going on with the contrasts?</a:t>
            </a:r>
            <a:endParaRPr lang="en-US" sz="2000" dirty="0"/>
          </a:p>
        </p:txBody>
      </p:sp>
    </p:spTree>
    <p:extLst>
      <p:ext uri="{BB962C8B-B14F-4D97-AF65-F5344CB8AC3E}">
        <p14:creationId xmlns:p14="http://schemas.microsoft.com/office/powerpoint/2010/main" val="24851657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44279"/>
          </a:xfrm>
        </p:spPr>
        <p:txBody>
          <a:bodyPr>
            <a:normAutofit fontScale="92500" lnSpcReduction="10000"/>
          </a:bodyPr>
          <a:lstStyle/>
          <a:p>
            <a:r>
              <a:rPr lang="en-US" dirty="0" smtClean="0"/>
              <a:t>Why is important to handle data collected over time differently</a:t>
            </a:r>
          </a:p>
          <a:p>
            <a:endParaRPr lang="en-US" dirty="0"/>
          </a:p>
          <a:p>
            <a:r>
              <a:rPr lang="en-US" dirty="0" smtClean="0"/>
              <a:t>How log transforming the data can help time series data</a:t>
            </a:r>
          </a:p>
          <a:p>
            <a:endParaRPr lang="en-US" dirty="0"/>
          </a:p>
          <a:p>
            <a:r>
              <a:rPr lang="en-US" dirty="0" smtClean="0"/>
              <a:t>Two Main Scenarios</a:t>
            </a:r>
          </a:p>
          <a:p>
            <a:pPr lvl="1"/>
            <a:r>
              <a:rPr lang="en-US" dirty="0" smtClean="0"/>
              <a:t>One sample t-test situation</a:t>
            </a:r>
          </a:p>
          <a:p>
            <a:pPr lvl="1"/>
            <a:r>
              <a:rPr lang="en-US" dirty="0" smtClean="0"/>
              <a:t>Correlations of pairs of data/ Multiple regression**</a:t>
            </a:r>
          </a:p>
          <a:p>
            <a:pPr lvl="1"/>
            <a:endParaRPr lang="en-US" dirty="0"/>
          </a:p>
          <a:p>
            <a:r>
              <a:rPr lang="en-US" dirty="0" smtClean="0"/>
              <a:t>Do not worry about the “filtering approaches”.</a:t>
            </a:r>
          </a:p>
          <a:p>
            <a:pPr lvl="1"/>
            <a:r>
              <a:rPr lang="en-US" dirty="0" smtClean="0"/>
              <a:t>We will focus on the Generalized least squares approach which will be very similar to what you already know about SAS and multiple regression</a:t>
            </a:r>
          </a:p>
          <a:p>
            <a:pPr lvl="1"/>
            <a:r>
              <a:rPr lang="en-US" dirty="0" smtClean="0"/>
              <a:t>Make note: like all regression techniques, the focus is going to be on using the residuals (its always about residuals!!!)</a:t>
            </a:r>
          </a:p>
          <a:p>
            <a:pPr lvl="1"/>
            <a:endParaRPr lang="en-US" dirty="0"/>
          </a:p>
          <a:p>
            <a:r>
              <a:rPr lang="en-US" dirty="0" smtClean="0"/>
              <a:t>Try to get a feel for what to look for in the ACF and PACF plots 4.9</a:t>
            </a:r>
          </a:p>
          <a:p>
            <a:pPr marL="45720" indent="0">
              <a:buNone/>
            </a:pPr>
            <a:endParaRPr lang="en-US" dirty="0" smtClean="0"/>
          </a:p>
          <a:p>
            <a:endParaRPr lang="en-US" dirty="0" smtClean="0"/>
          </a:p>
        </p:txBody>
      </p:sp>
      <p:sp>
        <p:nvSpPr>
          <p:cNvPr id="3" name="Title 2"/>
          <p:cNvSpPr>
            <a:spLocks noGrp="1"/>
          </p:cNvSpPr>
          <p:nvPr>
            <p:ph type="title"/>
          </p:nvPr>
        </p:nvSpPr>
        <p:spPr/>
        <p:txBody>
          <a:bodyPr/>
          <a:lstStyle/>
          <a:p>
            <a:r>
              <a:rPr lang="en-US" dirty="0" smtClean="0"/>
              <a:t>What To take away from NEXT Week Videos</a:t>
            </a:r>
            <a:endParaRPr lang="en-US" dirty="0"/>
          </a:p>
        </p:txBody>
      </p:sp>
    </p:spTree>
    <p:extLst>
      <p:ext uri="{BB962C8B-B14F-4D97-AF65-F5344CB8AC3E}">
        <p14:creationId xmlns:p14="http://schemas.microsoft.com/office/powerpoint/2010/main" val="324117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55846"/>
            <a:ext cx="8458200" cy="1168153"/>
          </a:xfrm>
        </p:spPr>
        <p:txBody>
          <a:bodyPr/>
          <a:lstStyle/>
          <a:p>
            <a:r>
              <a:rPr lang="en-US" sz="2800" dirty="0" smtClean="0"/>
              <a:t>Bias-Variance Trade Off</a:t>
            </a:r>
            <a:br>
              <a:rPr lang="en-US" sz="2800" dirty="0" smtClean="0"/>
            </a:br>
            <a:r>
              <a:rPr lang="en-US" sz="2800" dirty="0" smtClean="0"/>
              <a:t>Overfitting with K </a:t>
            </a:r>
            <a:r>
              <a:rPr lang="en-US" sz="2800" smtClean="0"/>
              <a:t>Nearest Neighbors (k=5)</a:t>
            </a:r>
            <a:endParaRPr lang="en-US" sz="2800" dirty="0"/>
          </a:p>
        </p:txBody>
      </p:sp>
      <p:pic>
        <p:nvPicPr>
          <p:cNvPr id="5" name="Content Placeholder 4"/>
          <p:cNvPicPr>
            <a:picLocks noGrp="1" noChangeAspect="1"/>
          </p:cNvPicPr>
          <p:nvPr>
            <p:ph idx="1"/>
          </p:nvPr>
        </p:nvPicPr>
        <p:blipFill>
          <a:blip r:embed="rId2"/>
          <a:stretch>
            <a:fillRect/>
          </a:stretch>
        </p:blipFill>
        <p:spPr>
          <a:xfrm>
            <a:off x="800100" y="19050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smtClean="0"/>
              <a:t>Scenario 4 -  High Complexity.   </a:t>
            </a:r>
          </a:p>
          <a:p>
            <a:endParaRPr lang="en-US" dirty="0"/>
          </a:p>
          <a:p>
            <a:r>
              <a:rPr lang="en-US" dirty="0" smtClean="0"/>
              <a:t>No Bias,   Moderately high Variance</a:t>
            </a:r>
            <a:endParaRPr lang="en-US" dirty="0"/>
          </a:p>
        </p:txBody>
      </p:sp>
    </p:spTree>
    <p:extLst>
      <p:ext uri="{BB962C8B-B14F-4D97-AF65-F5344CB8AC3E}">
        <p14:creationId xmlns:p14="http://schemas.microsoft.com/office/powerpoint/2010/main" val="135634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Bias-Variance Trade Off</a:t>
            </a:r>
            <a:br>
              <a:rPr lang="en-US" sz="2800" dirty="0" smtClean="0"/>
            </a:br>
            <a:r>
              <a:rPr lang="en-US" sz="2800" dirty="0" smtClean="0"/>
              <a:t>Overfitting with K Nearest Neighbors K=2</a:t>
            </a:r>
            <a:endParaRPr lang="en-US" sz="2800" dirty="0"/>
          </a:p>
        </p:txBody>
      </p:sp>
      <p:pic>
        <p:nvPicPr>
          <p:cNvPr id="4" name="Content Placeholder 3"/>
          <p:cNvPicPr>
            <a:picLocks noGrp="1" noChangeAspect="1"/>
          </p:cNvPicPr>
          <p:nvPr>
            <p:ph idx="1"/>
          </p:nvPr>
        </p:nvPicPr>
        <p:blipFill>
          <a:blip r:embed="rId2"/>
          <a:stretch>
            <a:fillRect/>
          </a:stretch>
        </p:blipFill>
        <p:spPr>
          <a:xfrm>
            <a:off x="761630" y="20574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smtClean="0"/>
              <a:t>Scenario 5 -  High Complexity ( Even more overfitting).   </a:t>
            </a:r>
          </a:p>
          <a:p>
            <a:endParaRPr lang="en-US" dirty="0"/>
          </a:p>
          <a:p>
            <a:r>
              <a:rPr lang="en-US" dirty="0" smtClean="0"/>
              <a:t>No Bias,   Higher Variance</a:t>
            </a:r>
            <a:endParaRPr lang="en-US" dirty="0"/>
          </a:p>
        </p:txBody>
      </p:sp>
    </p:spTree>
    <p:extLst>
      <p:ext uri="{BB962C8B-B14F-4D97-AF65-F5344CB8AC3E}">
        <p14:creationId xmlns:p14="http://schemas.microsoft.com/office/powerpoint/2010/main" val="1769796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5" y="1871471"/>
            <a:ext cx="8902455" cy="4834129"/>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Bias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High              Moderate         None              None               None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Low                 Low                Low                 Moderate       High </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Variance </a:t>
            </a:r>
            <a:endParaRPr lang="en-US" dirty="0"/>
          </a:p>
        </p:txBody>
      </p:sp>
      <p:sp>
        <p:nvSpPr>
          <p:cNvPr id="3" name="Title 2"/>
          <p:cNvSpPr>
            <a:spLocks noGrp="1"/>
          </p:cNvSpPr>
          <p:nvPr>
            <p:ph type="title"/>
          </p:nvPr>
        </p:nvSpPr>
        <p:spPr/>
        <p:txBody>
          <a:bodyPr/>
          <a:lstStyle/>
          <a:p>
            <a:r>
              <a:rPr lang="en-US" dirty="0" smtClean="0"/>
              <a:t>Bias Variance Trade off</a:t>
            </a:r>
            <a:endParaRPr lang="en-US" dirty="0"/>
          </a:p>
        </p:txBody>
      </p:sp>
      <p:pic>
        <p:nvPicPr>
          <p:cNvPr id="4" name="Picture 3"/>
          <p:cNvPicPr>
            <a:picLocks noChangeAspect="1"/>
          </p:cNvPicPr>
          <p:nvPr/>
        </p:nvPicPr>
        <p:blipFill>
          <a:blip r:embed="rId2"/>
          <a:stretch>
            <a:fillRect/>
          </a:stretch>
        </p:blipFill>
        <p:spPr>
          <a:xfrm>
            <a:off x="12945" y="3048000"/>
            <a:ext cx="9144000" cy="2286000"/>
          </a:xfrm>
          <a:prstGeom prst="rect">
            <a:avLst/>
          </a:prstGeom>
        </p:spPr>
      </p:pic>
    </p:spTree>
    <p:extLst>
      <p:ext uri="{BB962C8B-B14F-4D97-AF65-F5344CB8AC3E}">
        <p14:creationId xmlns:p14="http://schemas.microsoft.com/office/powerpoint/2010/main" val="64938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Centering Predictors can help with Multicollinearity</a:t>
            </a:r>
            <a:endParaRPr lang="en-US" dirty="0"/>
          </a:p>
        </p:txBody>
      </p:sp>
      <p:pic>
        <p:nvPicPr>
          <p:cNvPr id="4" name="Picture 3"/>
          <p:cNvPicPr>
            <a:picLocks noChangeAspect="1"/>
          </p:cNvPicPr>
          <p:nvPr/>
        </p:nvPicPr>
        <p:blipFill>
          <a:blip r:embed="rId2"/>
          <a:stretch>
            <a:fillRect/>
          </a:stretch>
        </p:blipFill>
        <p:spPr>
          <a:xfrm>
            <a:off x="1066800" y="1676400"/>
            <a:ext cx="6705600" cy="2886229"/>
          </a:xfrm>
          <a:prstGeom prst="rect">
            <a:avLst/>
          </a:prstGeom>
        </p:spPr>
      </p:pic>
      <p:sp>
        <p:nvSpPr>
          <p:cNvPr id="5" name="TextBox 4"/>
          <p:cNvSpPr txBox="1"/>
          <p:nvPr/>
        </p:nvSpPr>
        <p:spPr>
          <a:xfrm>
            <a:off x="533400" y="4724400"/>
            <a:ext cx="7435517" cy="2031325"/>
          </a:xfrm>
          <a:prstGeom prst="rect">
            <a:avLst/>
          </a:prstGeom>
          <a:noFill/>
        </p:spPr>
        <p:txBody>
          <a:bodyPr wrap="square" rtlCol="0">
            <a:spAutoFit/>
          </a:bodyPr>
          <a:lstStyle/>
          <a:p>
            <a:pPr marL="285750" indent="-285750">
              <a:buFont typeface="Arial" charset="0"/>
              <a:buChar char="•"/>
            </a:pPr>
            <a:r>
              <a:rPr lang="en-US" dirty="0" smtClean="0"/>
              <a:t>Consider adding a squared term to a regression model.</a:t>
            </a:r>
          </a:p>
          <a:p>
            <a:endParaRPr lang="en-US" dirty="0"/>
          </a:p>
          <a:p>
            <a:pPr marL="285750" indent="-285750">
              <a:buFont typeface="Arial" charset="0"/>
              <a:buChar char="•"/>
            </a:pPr>
            <a:r>
              <a:rPr lang="en-US" dirty="0" smtClean="0"/>
              <a:t>The function of the parabola is more linear the farther you get away from the inflection point</a:t>
            </a:r>
          </a:p>
          <a:p>
            <a:pPr marL="285750" indent="-285750">
              <a:buFont typeface="Arial" charset="0"/>
              <a:buChar char="•"/>
            </a:pPr>
            <a:endParaRPr lang="en-US" dirty="0"/>
          </a:p>
          <a:p>
            <a:pPr marL="285750" indent="-285750">
              <a:buFont typeface="Arial" charset="0"/>
              <a:buChar char="•"/>
            </a:pPr>
            <a:r>
              <a:rPr lang="en-US" dirty="0" smtClean="0"/>
              <a:t> Centering data first creates a ”flat balance” so the correlation between the two is weaker.</a:t>
            </a:r>
            <a:endParaRPr lang="en-US" dirty="0"/>
          </a:p>
        </p:txBody>
      </p:sp>
    </p:spTree>
    <p:extLst>
      <p:ext uri="{BB962C8B-B14F-4D97-AF65-F5344CB8AC3E}">
        <p14:creationId xmlns:p14="http://schemas.microsoft.com/office/powerpoint/2010/main" val="1082773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209800"/>
            <a:ext cx="3694605" cy="3916678"/>
          </a:xfrm>
        </p:spPr>
        <p:txBody>
          <a:bodyPr>
            <a:noAutofit/>
          </a:bodyPr>
          <a:lstStyle/>
          <a:p>
            <a:r>
              <a:rPr lang="en-US" sz="1600" dirty="0" smtClean="0"/>
              <a:t>The function is still always increasing so we will have an increasing relationship that the correlation metric captures.</a:t>
            </a:r>
          </a:p>
          <a:p>
            <a:endParaRPr lang="en-US" sz="1600" dirty="0"/>
          </a:p>
          <a:p>
            <a:r>
              <a:rPr lang="en-US" sz="1600" dirty="0" smtClean="0"/>
              <a:t>In R, the “poly” function can be used to constructed higher order terms so that they are mathematically uncorrelated.</a:t>
            </a:r>
          </a:p>
          <a:p>
            <a:endParaRPr lang="en-US" sz="1600" dirty="0"/>
          </a:p>
          <a:p>
            <a:r>
              <a:rPr lang="en-US" sz="1600" dirty="0" smtClean="0"/>
              <a:t>As with all of these fixes (centering, poly in R), it can be harder on interpretation depending on what terms are included.</a:t>
            </a:r>
            <a:endParaRPr lang="en-US" sz="1600" dirty="0"/>
          </a:p>
        </p:txBody>
      </p:sp>
      <p:sp>
        <p:nvSpPr>
          <p:cNvPr id="3" name="Title 2"/>
          <p:cNvSpPr>
            <a:spLocks noGrp="1"/>
          </p:cNvSpPr>
          <p:nvPr>
            <p:ph type="title"/>
          </p:nvPr>
        </p:nvSpPr>
        <p:spPr/>
        <p:txBody>
          <a:bodyPr/>
          <a:lstStyle/>
          <a:p>
            <a:r>
              <a:rPr lang="en-US" sz="2800" dirty="0" smtClean="0"/>
              <a:t>Centering doesn’t Fix the problem for Cubic or any other Odd polynomial</a:t>
            </a:r>
            <a:endParaRPr lang="en-US" sz="2800" dirty="0"/>
          </a:p>
        </p:txBody>
      </p:sp>
      <p:pic>
        <p:nvPicPr>
          <p:cNvPr id="4" name="Picture 3"/>
          <p:cNvPicPr>
            <a:picLocks noChangeAspect="1"/>
          </p:cNvPicPr>
          <p:nvPr/>
        </p:nvPicPr>
        <p:blipFill>
          <a:blip r:embed="rId2"/>
          <a:stretch>
            <a:fillRect/>
          </a:stretch>
        </p:blipFill>
        <p:spPr>
          <a:xfrm>
            <a:off x="4075604" y="2209800"/>
            <a:ext cx="4737100" cy="3648847"/>
          </a:xfrm>
          <a:prstGeom prst="rect">
            <a:avLst/>
          </a:prstGeom>
        </p:spPr>
      </p:pic>
    </p:spTree>
    <p:extLst>
      <p:ext uri="{BB962C8B-B14F-4D97-AF65-F5344CB8AC3E}">
        <p14:creationId xmlns:p14="http://schemas.microsoft.com/office/powerpoint/2010/main" val="1989087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5361</TotalTime>
  <Words>2105</Words>
  <Application>Microsoft Macintosh PowerPoint</Application>
  <PresentationFormat>On-screen Show (4:3)</PresentationFormat>
  <Paragraphs>354</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Calibri</vt:lpstr>
      <vt:lpstr>Courier New</vt:lpstr>
      <vt:lpstr>Franklin Gothic Medium</vt:lpstr>
      <vt:lpstr>SAS Monospace</vt:lpstr>
      <vt:lpstr>Wingdings</vt:lpstr>
      <vt:lpstr>Wingdings 2</vt:lpstr>
      <vt:lpstr>Arial</vt:lpstr>
      <vt:lpstr>Grid</vt:lpstr>
      <vt:lpstr>Live Session 3</vt:lpstr>
      <vt:lpstr>Bias Variance Trade OFF</vt:lpstr>
      <vt:lpstr>Bias-Variance Trade Off</vt:lpstr>
      <vt:lpstr>Bias-Variance Trade Off</vt:lpstr>
      <vt:lpstr>Bias-Variance Trade Off Overfitting with K Nearest Neighbors (k=5)</vt:lpstr>
      <vt:lpstr>Bias-Variance Trade Off Overfitting with K Nearest Neighbors K=2</vt:lpstr>
      <vt:lpstr>Bias Variance Trade off</vt:lpstr>
      <vt:lpstr>Why Centering Predictors can help with Multicollinearity</vt:lpstr>
      <vt:lpstr>Centering doesn’t Fix the problem for Cubic or any other Odd polynomial</vt:lpstr>
      <vt:lpstr>What does it mean to “adjust” for a covariate/predictor?</vt:lpstr>
      <vt:lpstr>Age is Correlated to the RESPONSE</vt:lpstr>
      <vt:lpstr>“Adjusting the Analysis for Age”</vt:lpstr>
      <vt:lpstr>Residuals As a new Response</vt:lpstr>
      <vt:lpstr>Rest Assured if there was a difference we would still see it</vt:lpstr>
      <vt:lpstr>New Data Set</vt:lpstr>
      <vt:lpstr>Comparison</vt:lpstr>
      <vt:lpstr>A High Level View</vt:lpstr>
      <vt:lpstr>Main Effect (Additive) versus Interaction (NonAdditive)</vt:lpstr>
      <vt:lpstr>Main Effect Visualization with Profile plots</vt:lpstr>
      <vt:lpstr>Main Effect (Additive) versus Interaction (NonAdditive)</vt:lpstr>
      <vt:lpstr>Interaction Effect Visualization with Profile plots</vt:lpstr>
      <vt:lpstr>Thinking about main effects if Interaction is present</vt:lpstr>
      <vt:lpstr>Significant interact but no main effect</vt:lpstr>
      <vt:lpstr>Two way ANOVA (Basic Flow)</vt:lpstr>
      <vt:lpstr>Mean Profile Plotting</vt:lpstr>
      <vt:lpstr>MEAN PROFILE PLOTTING  (SD’s or SE’s)</vt:lpstr>
      <vt:lpstr>Fitting the Nonadditive Model</vt:lpstr>
      <vt:lpstr>Example #1 Two Factors of Interest</vt:lpstr>
      <vt:lpstr>Fitting the Nonadditive and Residual Diagnostics</vt:lpstr>
      <vt:lpstr>Provided R scripts Residual Diagnostics</vt:lpstr>
      <vt:lpstr>Note about residuals</vt:lpstr>
      <vt:lpstr>ANOVA (High level Ftests)</vt:lpstr>
      <vt:lpstr>Contrasts</vt:lpstr>
      <vt:lpstr>Contrasts</vt:lpstr>
      <vt:lpstr>COntrasts</vt:lpstr>
      <vt:lpstr>COntrasts</vt:lpstr>
      <vt:lpstr>All comparison using Pdiff option</vt:lpstr>
      <vt:lpstr>Pdiff in Proc Mixed</vt:lpstr>
      <vt:lpstr>What if there was an interaction</vt:lpstr>
      <vt:lpstr>What if there was an interaction</vt:lpstr>
      <vt:lpstr>So what about if there is only one factor of interest when one is a blocking variable?</vt:lpstr>
      <vt:lpstr>What makes The Seaweed grazer study more difficult to understand what is going on with the contrasts?</vt:lpstr>
      <vt:lpstr>What To take away from NEXT Week Videos</vt:lpstr>
    </vt:vector>
  </TitlesOfParts>
  <Company>Baylor Health Care System</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Session 5</dc:title>
  <dc:creator>Turner, Jacob</dc:creator>
  <cp:lastModifiedBy>Jake Turner</cp:lastModifiedBy>
  <cp:revision>71</cp:revision>
  <dcterms:created xsi:type="dcterms:W3CDTF">2015-06-08T17:15:02Z</dcterms:created>
  <dcterms:modified xsi:type="dcterms:W3CDTF">2018-09-11T01:13:58Z</dcterms:modified>
</cp:coreProperties>
</file>